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Lst>
  <p:sldSz cx="18288000" cy="10287000"/>
  <p:notesSz cx="6858000" cy="9144000"/>
  <p:embeddedFontLst>
    <p:embeddedFont>
      <p:font typeface="Clear Sans Bold" charset="1" panose="020B0803030202020304"/>
      <p:regular r:id="rId20"/>
    </p:embeddedFont>
    <p:embeddedFont>
      <p:font typeface="Montserrat Light" charset="1" panose="00000400000000000000"/>
      <p:regular r:id="rId21"/>
    </p:embeddedFont>
    <p:embeddedFont>
      <p:font typeface="Montserrat Bold" charset="1" panose="00000800000000000000"/>
      <p:regular r:id="rId22"/>
    </p:embeddedFont>
    <p:embeddedFont>
      <p:font typeface="Canva Sans Bold" charset="1" panose="020B0803030501040103"/>
      <p:regular r:id="rId23"/>
    </p:embeddedFont>
    <p:embeddedFont>
      <p:font typeface="Canva Sans" charset="1" panose="020B0503030501040103"/>
      <p:regular r:id="rId24"/>
    </p:embeddedFont>
    <p:embeddedFont>
      <p:font typeface="Canva Sans Bold Italics" charset="1" panose="020B0803030501040103"/>
      <p:regular r:id="rId25"/>
    </p:embeddedFont>
    <p:embeddedFont>
      <p:font typeface="Clear Sans" charset="1" panose="020B0503030202020304"/>
      <p:regular r:id="rId26"/>
    </p:embeddedFont>
    <p:embeddedFont>
      <p:font typeface="IBM Plex Sans" charset="1" panose="020B0503050203000203"/>
      <p:regular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12" Target="../media/image11.png" Type="http://schemas.openxmlformats.org/officeDocument/2006/relationships/image"/><Relationship Id="rId13" Target="../media/image12.svg" Type="http://schemas.openxmlformats.org/officeDocument/2006/relationships/image"/><Relationship Id="rId2" Target="../media/image1.png" Type="http://schemas.openxmlformats.org/officeDocument/2006/relationships/image"/><Relationship Id="rId3" Target="../media/image2.jpe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7.jpeg" Type="http://schemas.openxmlformats.org/officeDocument/2006/relationships/image"/><Relationship Id="rId3" Target="../media/image38.jpeg" Type="http://schemas.openxmlformats.org/officeDocument/2006/relationships/image"/><Relationship Id="rId4" Target="../media/image39.jpeg" Type="http://schemas.openxmlformats.org/officeDocument/2006/relationships/image"/><Relationship Id="rId5" Target="../media/image40.jpeg" Type="http://schemas.openxmlformats.org/officeDocument/2006/relationships/image"/><Relationship Id="rId6" Target="../media/image41.png" Type="http://schemas.openxmlformats.org/officeDocument/2006/relationships/image"/><Relationship Id="rId7" Target="../media/image42.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3.jpe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4.png" Type="http://schemas.openxmlformats.org/officeDocument/2006/relationships/image"/><Relationship Id="rId3" Target="../media/image45.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6.png" Type="http://schemas.openxmlformats.org/officeDocument/2006/relationships/image"/><Relationship Id="rId3" Target="../media/image47.svg" Type="http://schemas.openxmlformats.org/officeDocument/2006/relationships/image"/><Relationship Id="rId4" Target="../media/image48.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3.jpe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11.png" Type="http://schemas.openxmlformats.org/officeDocument/2006/relationships/image"/><Relationship Id="rId7" Target="../media/image12.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jpeg" Type="http://schemas.openxmlformats.org/officeDocument/2006/relationships/image"/><Relationship Id="rId3" Target="../media/image15.jpeg" Type="http://schemas.openxmlformats.org/officeDocument/2006/relationships/image"/><Relationship Id="rId4" Target="../media/image16.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jpeg" Type="http://schemas.openxmlformats.org/officeDocument/2006/relationships/image"/><Relationship Id="rId3" Target="../media/image18.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jpeg" Type="http://schemas.openxmlformats.org/officeDocument/2006/relationships/image"/><Relationship Id="rId3" Target="../media/image20.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9.png" Type="http://schemas.openxmlformats.org/officeDocument/2006/relationships/image"/><Relationship Id="rId11" Target="../media/image30.svg" Type="http://schemas.openxmlformats.org/officeDocument/2006/relationships/image"/><Relationship Id="rId2" Target="../media/image21.jpeg" Type="http://schemas.openxmlformats.org/officeDocument/2006/relationships/image"/><Relationship Id="rId3" Target="../media/image22.jpe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 Id="rId6" Target="../media/image25.png" Type="http://schemas.openxmlformats.org/officeDocument/2006/relationships/image"/><Relationship Id="rId7" Target="../media/image26.svg" Type="http://schemas.openxmlformats.org/officeDocument/2006/relationships/image"/><Relationship Id="rId8" Target="../media/image27.png" Type="http://schemas.openxmlformats.org/officeDocument/2006/relationships/image"/><Relationship Id="rId9" Target="../media/image28.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jpeg" Type="http://schemas.openxmlformats.org/officeDocument/2006/relationships/image"/><Relationship Id="rId3" Target="../media/image32.jpeg" Type="http://schemas.openxmlformats.org/officeDocument/2006/relationships/image"/><Relationship Id="rId4" Target="../media/image33.jpeg" Type="http://schemas.openxmlformats.org/officeDocument/2006/relationships/image"/><Relationship Id="rId5" Target="../media/image34.jpeg" Type="http://schemas.openxmlformats.org/officeDocument/2006/relationships/image"/><Relationship Id="rId6" Target="../media/image35.jpe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6.jpe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163823"/>
        </a:solidFill>
      </p:bgPr>
    </p:bg>
    <p:spTree>
      <p:nvGrpSpPr>
        <p:cNvPr id="1" name=""/>
        <p:cNvGrpSpPr/>
        <p:nvPr/>
      </p:nvGrpSpPr>
      <p:grpSpPr>
        <a:xfrm>
          <a:off x="0" y="0"/>
          <a:ext cx="0" cy="0"/>
          <a:chOff x="0" y="0"/>
          <a:chExt cx="0" cy="0"/>
        </a:xfrm>
      </p:grpSpPr>
      <p:sp>
        <p:nvSpPr>
          <p:cNvPr name="Freeform 2" id="2"/>
          <p:cNvSpPr/>
          <p:nvPr/>
        </p:nvSpPr>
        <p:spPr>
          <a:xfrm flipH="true" flipV="false" rot="0">
            <a:off x="15532545" y="4516120"/>
            <a:ext cx="8344335" cy="8229600"/>
          </a:xfrm>
          <a:custGeom>
            <a:avLst/>
            <a:gdLst/>
            <a:ahLst/>
            <a:cxnLst/>
            <a:rect r="r" b="b" t="t" l="l"/>
            <a:pathLst>
              <a:path h="8229600" w="8344335">
                <a:moveTo>
                  <a:pt x="8344335" y="0"/>
                </a:moveTo>
                <a:lnTo>
                  <a:pt x="0" y="0"/>
                </a:lnTo>
                <a:lnTo>
                  <a:pt x="0" y="8229600"/>
                </a:lnTo>
                <a:lnTo>
                  <a:pt x="8344335" y="8229600"/>
                </a:lnTo>
                <a:lnTo>
                  <a:pt x="8344335" y="0"/>
                </a:lnTo>
                <a:close/>
              </a:path>
            </a:pathLst>
          </a:custGeom>
          <a:blipFill>
            <a:blip r:embed="rId2"/>
            <a:stretch>
              <a:fillRect l="0" t="0" r="0" b="0"/>
            </a:stretch>
          </a:blipFill>
        </p:spPr>
      </p:sp>
      <p:sp>
        <p:nvSpPr>
          <p:cNvPr name="Freeform 3" id="3"/>
          <p:cNvSpPr/>
          <p:nvPr/>
        </p:nvSpPr>
        <p:spPr>
          <a:xfrm flipH="true" flipV="false" rot="10478344">
            <a:off x="185123" y="-5486300"/>
            <a:ext cx="8344335" cy="8229600"/>
          </a:xfrm>
          <a:custGeom>
            <a:avLst/>
            <a:gdLst/>
            <a:ahLst/>
            <a:cxnLst/>
            <a:rect r="r" b="b" t="t" l="l"/>
            <a:pathLst>
              <a:path h="8229600" w="8344335">
                <a:moveTo>
                  <a:pt x="8344335" y="0"/>
                </a:moveTo>
                <a:lnTo>
                  <a:pt x="0" y="0"/>
                </a:lnTo>
                <a:lnTo>
                  <a:pt x="0" y="8229600"/>
                </a:lnTo>
                <a:lnTo>
                  <a:pt x="8344335" y="8229600"/>
                </a:lnTo>
                <a:lnTo>
                  <a:pt x="8344335" y="0"/>
                </a:lnTo>
                <a:close/>
              </a:path>
            </a:pathLst>
          </a:custGeom>
          <a:blipFill>
            <a:blip r:embed="rId2"/>
            <a:stretch>
              <a:fillRect l="0" t="0" r="0" b="0"/>
            </a:stretch>
          </a:blipFill>
        </p:spPr>
      </p:sp>
      <p:grpSp>
        <p:nvGrpSpPr>
          <p:cNvPr name="Group 4" id="4"/>
          <p:cNvGrpSpPr/>
          <p:nvPr/>
        </p:nvGrpSpPr>
        <p:grpSpPr>
          <a:xfrm rot="0">
            <a:off x="9898414" y="6868515"/>
            <a:ext cx="4935970" cy="7131661"/>
            <a:chOff x="0" y="0"/>
            <a:chExt cx="812800" cy="1174362"/>
          </a:xfrm>
        </p:grpSpPr>
        <p:sp>
          <p:nvSpPr>
            <p:cNvPr name="Freeform 5" id="5"/>
            <p:cNvSpPr/>
            <p:nvPr/>
          </p:nvSpPr>
          <p:spPr>
            <a:xfrm flipH="false" flipV="false" rot="0">
              <a:off x="0" y="0"/>
              <a:ext cx="812800" cy="1174362"/>
            </a:xfrm>
            <a:custGeom>
              <a:avLst/>
              <a:gdLst/>
              <a:ahLst/>
              <a:cxnLst/>
              <a:rect r="r" b="b" t="t" l="l"/>
              <a:pathLst>
                <a:path h="1174362" w="812800">
                  <a:moveTo>
                    <a:pt x="156847" y="0"/>
                  </a:moveTo>
                  <a:lnTo>
                    <a:pt x="655953" y="0"/>
                  </a:lnTo>
                  <a:cubicBezTo>
                    <a:pt x="742577" y="0"/>
                    <a:pt x="812800" y="70223"/>
                    <a:pt x="812800" y="156847"/>
                  </a:cubicBezTo>
                  <a:lnTo>
                    <a:pt x="812800" y="1017515"/>
                  </a:lnTo>
                  <a:cubicBezTo>
                    <a:pt x="812800" y="1059113"/>
                    <a:pt x="796275" y="1099008"/>
                    <a:pt x="766861" y="1128422"/>
                  </a:cubicBezTo>
                  <a:cubicBezTo>
                    <a:pt x="737446" y="1157837"/>
                    <a:pt x="697551" y="1174362"/>
                    <a:pt x="655953" y="1174362"/>
                  </a:cubicBezTo>
                  <a:lnTo>
                    <a:pt x="156847" y="1174362"/>
                  </a:lnTo>
                  <a:cubicBezTo>
                    <a:pt x="70223" y="1174362"/>
                    <a:pt x="0" y="1104139"/>
                    <a:pt x="0" y="1017515"/>
                  </a:cubicBezTo>
                  <a:lnTo>
                    <a:pt x="0" y="156847"/>
                  </a:lnTo>
                  <a:cubicBezTo>
                    <a:pt x="0" y="70223"/>
                    <a:pt x="70223" y="0"/>
                    <a:pt x="156847" y="0"/>
                  </a:cubicBezTo>
                  <a:close/>
                </a:path>
              </a:pathLst>
            </a:custGeom>
            <a:solidFill>
              <a:srgbClr val="39B54A">
                <a:alpha val="21961"/>
              </a:srgbClr>
            </a:solidFill>
            <a:ln cap="rnd" w="12700">
              <a:solidFill>
                <a:srgbClr val="000000"/>
              </a:solidFill>
              <a:prstDash val="solid"/>
              <a:round/>
            </a:ln>
          </p:spPr>
        </p:sp>
      </p:grpSp>
      <p:grpSp>
        <p:nvGrpSpPr>
          <p:cNvPr name="Group 6" id="6"/>
          <p:cNvGrpSpPr/>
          <p:nvPr/>
        </p:nvGrpSpPr>
        <p:grpSpPr>
          <a:xfrm rot="0">
            <a:off x="11088248" y="761296"/>
            <a:ext cx="6066029" cy="8764408"/>
            <a:chOff x="0" y="0"/>
            <a:chExt cx="812800" cy="1174362"/>
          </a:xfrm>
        </p:grpSpPr>
        <p:sp>
          <p:nvSpPr>
            <p:cNvPr name="Freeform 7" id="7"/>
            <p:cNvSpPr/>
            <p:nvPr/>
          </p:nvSpPr>
          <p:spPr>
            <a:xfrm flipH="false" flipV="false" rot="174520">
              <a:off x="-25751" y="-16345"/>
              <a:ext cx="864302" cy="1208426"/>
            </a:xfrm>
            <a:custGeom>
              <a:avLst/>
              <a:gdLst/>
              <a:ahLst/>
              <a:cxnLst/>
              <a:rect r="r" b="b" t="t" l="l"/>
              <a:pathLst>
                <a:path h="1208426" w="864302">
                  <a:moveTo>
                    <a:pt x="90801" y="32931"/>
                  </a:moveTo>
                  <a:lnTo>
                    <a:pt x="713909" y="1272"/>
                  </a:lnTo>
                  <a:cubicBezTo>
                    <a:pt x="738925" y="0"/>
                    <a:pt x="763421" y="8719"/>
                    <a:pt x="782009" y="25509"/>
                  </a:cubicBezTo>
                  <a:cubicBezTo>
                    <a:pt x="800596" y="42299"/>
                    <a:pt x="811753" y="65786"/>
                    <a:pt x="813024" y="90802"/>
                  </a:cubicBezTo>
                  <a:lnTo>
                    <a:pt x="863031" y="1075005"/>
                  </a:lnTo>
                  <a:cubicBezTo>
                    <a:pt x="864302" y="1100021"/>
                    <a:pt x="855583" y="1124517"/>
                    <a:pt x="838793" y="1143105"/>
                  </a:cubicBezTo>
                  <a:cubicBezTo>
                    <a:pt x="822003" y="1161693"/>
                    <a:pt x="798517" y="1172849"/>
                    <a:pt x="773501" y="1174120"/>
                  </a:cubicBezTo>
                  <a:lnTo>
                    <a:pt x="150393" y="1205780"/>
                  </a:lnTo>
                  <a:cubicBezTo>
                    <a:pt x="98300" y="1208427"/>
                    <a:pt x="53925" y="1168343"/>
                    <a:pt x="51278" y="1116250"/>
                  </a:cubicBezTo>
                  <a:lnTo>
                    <a:pt x="1271" y="132047"/>
                  </a:lnTo>
                  <a:cubicBezTo>
                    <a:pt x="0" y="107031"/>
                    <a:pt x="8719" y="82534"/>
                    <a:pt x="25509" y="63947"/>
                  </a:cubicBezTo>
                  <a:cubicBezTo>
                    <a:pt x="42299" y="45359"/>
                    <a:pt x="65785" y="34202"/>
                    <a:pt x="90801" y="32931"/>
                  </a:cubicBezTo>
                  <a:close/>
                </a:path>
              </a:pathLst>
            </a:custGeom>
            <a:blipFill>
              <a:blip r:embed="rId3"/>
              <a:stretch>
                <a:fillRect l="-56170" t="-16235" r="-38016" b="-4991"/>
              </a:stretch>
            </a:blipFill>
            <a:ln w="123825" cap="rnd">
              <a:gradFill>
                <a:gsLst>
                  <a:gs pos="0">
                    <a:srgbClr val="2A9E39">
                      <a:alpha val="100000"/>
                    </a:srgbClr>
                  </a:gs>
                  <a:gs pos="100000">
                    <a:srgbClr val="7ED957">
                      <a:alpha val="100000"/>
                    </a:srgbClr>
                  </a:gs>
                </a:gsLst>
                <a:lin ang="0"/>
              </a:gradFill>
              <a:prstDash val="solid"/>
              <a:round/>
            </a:ln>
          </p:spPr>
        </p:sp>
      </p:grpSp>
      <p:grpSp>
        <p:nvGrpSpPr>
          <p:cNvPr name="Group 8" id="8"/>
          <p:cNvGrpSpPr/>
          <p:nvPr/>
        </p:nvGrpSpPr>
        <p:grpSpPr>
          <a:xfrm rot="0">
            <a:off x="15902482" y="-5161569"/>
            <a:ext cx="5246370" cy="7580137"/>
            <a:chOff x="0" y="0"/>
            <a:chExt cx="812800" cy="1174362"/>
          </a:xfrm>
        </p:grpSpPr>
        <p:sp>
          <p:nvSpPr>
            <p:cNvPr name="Freeform 9" id="9"/>
            <p:cNvSpPr/>
            <p:nvPr/>
          </p:nvSpPr>
          <p:spPr>
            <a:xfrm flipH="false" flipV="false" rot="0">
              <a:off x="0" y="0"/>
              <a:ext cx="812800" cy="1174362"/>
            </a:xfrm>
            <a:custGeom>
              <a:avLst/>
              <a:gdLst/>
              <a:ahLst/>
              <a:cxnLst/>
              <a:rect r="r" b="b" t="t" l="l"/>
              <a:pathLst>
                <a:path h="1174362" w="812800">
                  <a:moveTo>
                    <a:pt x="147567" y="0"/>
                  </a:moveTo>
                  <a:lnTo>
                    <a:pt x="665233" y="0"/>
                  </a:lnTo>
                  <a:cubicBezTo>
                    <a:pt x="746732" y="0"/>
                    <a:pt x="812800" y="66068"/>
                    <a:pt x="812800" y="147567"/>
                  </a:cubicBezTo>
                  <a:lnTo>
                    <a:pt x="812800" y="1026794"/>
                  </a:lnTo>
                  <a:cubicBezTo>
                    <a:pt x="812800" y="1065932"/>
                    <a:pt x="797253" y="1103466"/>
                    <a:pt x="769579" y="1131140"/>
                  </a:cubicBezTo>
                  <a:cubicBezTo>
                    <a:pt x="741904" y="1158814"/>
                    <a:pt x="704370" y="1174362"/>
                    <a:pt x="665233" y="1174362"/>
                  </a:cubicBezTo>
                  <a:lnTo>
                    <a:pt x="147567" y="1174362"/>
                  </a:lnTo>
                  <a:cubicBezTo>
                    <a:pt x="66068" y="1174362"/>
                    <a:pt x="0" y="1108293"/>
                    <a:pt x="0" y="1026794"/>
                  </a:cubicBezTo>
                  <a:lnTo>
                    <a:pt x="0" y="147567"/>
                  </a:lnTo>
                  <a:cubicBezTo>
                    <a:pt x="0" y="66068"/>
                    <a:pt x="66068" y="0"/>
                    <a:pt x="147567" y="0"/>
                  </a:cubicBezTo>
                  <a:close/>
                </a:path>
              </a:pathLst>
            </a:custGeom>
            <a:solidFill>
              <a:srgbClr val="FFFFFF">
                <a:alpha val="43922"/>
              </a:srgbClr>
            </a:solidFill>
            <a:ln cap="rnd" w="12700">
              <a:solidFill>
                <a:srgbClr val="000000"/>
              </a:solidFill>
              <a:prstDash val="solid"/>
              <a:round/>
            </a:ln>
          </p:spPr>
        </p:sp>
      </p:grpSp>
      <p:sp>
        <p:nvSpPr>
          <p:cNvPr name="Freeform 10" id="10"/>
          <p:cNvSpPr/>
          <p:nvPr/>
        </p:nvSpPr>
        <p:spPr>
          <a:xfrm flipH="false" flipV="false" rot="-3319009">
            <a:off x="-3185220" y="8655425"/>
            <a:ext cx="8165412" cy="7287630"/>
          </a:xfrm>
          <a:custGeom>
            <a:avLst/>
            <a:gdLst/>
            <a:ahLst/>
            <a:cxnLst/>
            <a:rect r="r" b="b" t="t" l="l"/>
            <a:pathLst>
              <a:path h="7287630" w="8165412">
                <a:moveTo>
                  <a:pt x="0" y="0"/>
                </a:moveTo>
                <a:lnTo>
                  <a:pt x="8165412" y="0"/>
                </a:lnTo>
                <a:lnTo>
                  <a:pt x="8165412" y="7287630"/>
                </a:lnTo>
                <a:lnTo>
                  <a:pt x="0" y="7287630"/>
                </a:lnTo>
                <a:lnTo>
                  <a:pt x="0" y="0"/>
                </a:lnTo>
                <a:close/>
              </a:path>
            </a:pathLst>
          </a:custGeom>
          <a:blipFill>
            <a:blip r:embed="rId4">
              <a:alphaModFix amt="29000"/>
              <a:extLst>
                <a:ext uri="{96DAC541-7B7A-43D3-8B79-37D633B846F1}">
                  <asvg:svgBlip xmlns:asvg="http://schemas.microsoft.com/office/drawing/2016/SVG/main" r:embed="rId5"/>
                </a:ext>
              </a:extLst>
            </a:blip>
            <a:stretch>
              <a:fillRect l="0" t="0" r="0" b="0"/>
            </a:stretch>
          </a:blipFill>
        </p:spPr>
      </p:sp>
      <p:grpSp>
        <p:nvGrpSpPr>
          <p:cNvPr name="Group 11" id="11"/>
          <p:cNvGrpSpPr/>
          <p:nvPr/>
        </p:nvGrpSpPr>
        <p:grpSpPr>
          <a:xfrm rot="0">
            <a:off x="1028700" y="8919127"/>
            <a:ext cx="6697725" cy="627904"/>
            <a:chOff x="0" y="0"/>
            <a:chExt cx="1622301" cy="152089"/>
          </a:xfrm>
        </p:grpSpPr>
        <p:sp>
          <p:nvSpPr>
            <p:cNvPr name="Freeform 12" id="12"/>
            <p:cNvSpPr/>
            <p:nvPr/>
          </p:nvSpPr>
          <p:spPr>
            <a:xfrm flipH="false" flipV="false" rot="0">
              <a:off x="0" y="0"/>
              <a:ext cx="1622301" cy="152089"/>
            </a:xfrm>
            <a:custGeom>
              <a:avLst/>
              <a:gdLst/>
              <a:ahLst/>
              <a:cxnLst/>
              <a:rect r="r" b="b" t="t" l="l"/>
              <a:pathLst>
                <a:path h="152089" w="1622301">
                  <a:moveTo>
                    <a:pt x="58951" y="0"/>
                  </a:moveTo>
                  <a:lnTo>
                    <a:pt x="1563350" y="0"/>
                  </a:lnTo>
                  <a:cubicBezTo>
                    <a:pt x="1595907" y="0"/>
                    <a:pt x="1622301" y="26393"/>
                    <a:pt x="1622301" y="58951"/>
                  </a:cubicBezTo>
                  <a:lnTo>
                    <a:pt x="1622301" y="93138"/>
                  </a:lnTo>
                  <a:cubicBezTo>
                    <a:pt x="1622301" y="125696"/>
                    <a:pt x="1595907" y="152089"/>
                    <a:pt x="1563350" y="152089"/>
                  </a:cubicBezTo>
                  <a:lnTo>
                    <a:pt x="58951" y="152089"/>
                  </a:lnTo>
                  <a:cubicBezTo>
                    <a:pt x="26393" y="152089"/>
                    <a:pt x="0" y="125696"/>
                    <a:pt x="0" y="93138"/>
                  </a:cubicBezTo>
                  <a:lnTo>
                    <a:pt x="0" y="58951"/>
                  </a:lnTo>
                  <a:cubicBezTo>
                    <a:pt x="0" y="26393"/>
                    <a:pt x="26393" y="0"/>
                    <a:pt x="58951" y="0"/>
                  </a:cubicBezTo>
                  <a:close/>
                </a:path>
              </a:pathLst>
            </a:custGeom>
            <a:gradFill rotWithShape="true">
              <a:gsLst>
                <a:gs pos="0">
                  <a:srgbClr val="299F39">
                    <a:alpha val="100000"/>
                  </a:srgbClr>
                </a:gs>
                <a:gs pos="100000">
                  <a:srgbClr val="1F6D29">
                    <a:alpha val="100000"/>
                  </a:srgbClr>
                </a:gs>
              </a:gsLst>
              <a:lin ang="0"/>
            </a:gradFill>
          </p:spPr>
        </p:sp>
        <p:sp>
          <p:nvSpPr>
            <p:cNvPr name="TextBox 13" id="13"/>
            <p:cNvSpPr txBox="true"/>
            <p:nvPr/>
          </p:nvSpPr>
          <p:spPr>
            <a:xfrm>
              <a:off x="0" y="-38100"/>
              <a:ext cx="1622301" cy="190189"/>
            </a:xfrm>
            <a:prstGeom prst="rect">
              <a:avLst/>
            </a:prstGeom>
          </p:spPr>
          <p:txBody>
            <a:bodyPr anchor="ctr" rtlCol="false" tIns="50800" lIns="50800" bIns="50800" rIns="50800"/>
            <a:lstStyle/>
            <a:p>
              <a:pPr algn="ctr">
                <a:lnSpc>
                  <a:spcPts val="2659"/>
                </a:lnSpc>
                <a:spcBef>
                  <a:spcPct val="0"/>
                </a:spcBef>
              </a:pPr>
            </a:p>
          </p:txBody>
        </p:sp>
      </p:grpSp>
      <p:sp>
        <p:nvSpPr>
          <p:cNvPr name="AutoShape 14" id="14"/>
          <p:cNvSpPr/>
          <p:nvPr/>
        </p:nvSpPr>
        <p:spPr>
          <a:xfrm flipV="true">
            <a:off x="1055231" y="6427000"/>
            <a:ext cx="0" cy="1510091"/>
          </a:xfrm>
          <a:prstGeom prst="line">
            <a:avLst/>
          </a:prstGeom>
          <a:ln cap="flat" w="57150">
            <a:solidFill>
              <a:srgbClr val="FFFFFF"/>
            </a:solidFill>
            <a:prstDash val="solid"/>
            <a:headEnd type="none" len="sm" w="sm"/>
            <a:tailEnd type="none" len="sm" w="sm"/>
          </a:ln>
        </p:spPr>
      </p:sp>
      <p:sp>
        <p:nvSpPr>
          <p:cNvPr name="Freeform 15" id="15"/>
          <p:cNvSpPr/>
          <p:nvPr/>
        </p:nvSpPr>
        <p:spPr>
          <a:xfrm flipH="true" flipV="true" rot="-766684">
            <a:off x="6109048" y="-2303241"/>
            <a:ext cx="7744949" cy="4811549"/>
          </a:xfrm>
          <a:custGeom>
            <a:avLst/>
            <a:gdLst/>
            <a:ahLst/>
            <a:cxnLst/>
            <a:rect r="r" b="b" t="t" l="l"/>
            <a:pathLst>
              <a:path h="4811549" w="7744949">
                <a:moveTo>
                  <a:pt x="7744949" y="4811549"/>
                </a:moveTo>
                <a:lnTo>
                  <a:pt x="0" y="4811549"/>
                </a:lnTo>
                <a:lnTo>
                  <a:pt x="0" y="0"/>
                </a:lnTo>
                <a:lnTo>
                  <a:pt x="7744949" y="0"/>
                </a:lnTo>
                <a:lnTo>
                  <a:pt x="7744949" y="4811549"/>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6" id="16"/>
          <p:cNvSpPr/>
          <p:nvPr/>
        </p:nvSpPr>
        <p:spPr>
          <a:xfrm flipH="false" flipV="false" rot="0">
            <a:off x="819438" y="1171158"/>
            <a:ext cx="869534" cy="814102"/>
          </a:xfrm>
          <a:custGeom>
            <a:avLst/>
            <a:gdLst/>
            <a:ahLst/>
            <a:cxnLst/>
            <a:rect r="r" b="b" t="t" l="l"/>
            <a:pathLst>
              <a:path h="814102" w="869534">
                <a:moveTo>
                  <a:pt x="0" y="0"/>
                </a:moveTo>
                <a:lnTo>
                  <a:pt x="869534" y="0"/>
                </a:lnTo>
                <a:lnTo>
                  <a:pt x="869534" y="814102"/>
                </a:lnTo>
                <a:lnTo>
                  <a:pt x="0" y="81410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7" id="17"/>
          <p:cNvSpPr/>
          <p:nvPr/>
        </p:nvSpPr>
        <p:spPr>
          <a:xfrm flipH="false" flipV="false" rot="0">
            <a:off x="7160571" y="6560350"/>
            <a:ext cx="1491901" cy="462489"/>
          </a:xfrm>
          <a:custGeom>
            <a:avLst/>
            <a:gdLst/>
            <a:ahLst/>
            <a:cxnLst/>
            <a:rect r="r" b="b" t="t" l="l"/>
            <a:pathLst>
              <a:path h="462489" w="1491901">
                <a:moveTo>
                  <a:pt x="0" y="0"/>
                </a:moveTo>
                <a:lnTo>
                  <a:pt x="1491900" y="0"/>
                </a:lnTo>
                <a:lnTo>
                  <a:pt x="1491900" y="462489"/>
                </a:lnTo>
                <a:lnTo>
                  <a:pt x="0" y="462489"/>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8" id="18"/>
          <p:cNvSpPr/>
          <p:nvPr/>
        </p:nvSpPr>
        <p:spPr>
          <a:xfrm flipH="false" flipV="false" rot="-5400000">
            <a:off x="10740102" y="495805"/>
            <a:ext cx="2277309" cy="2164807"/>
          </a:xfrm>
          <a:custGeom>
            <a:avLst/>
            <a:gdLst/>
            <a:ahLst/>
            <a:cxnLst/>
            <a:rect r="r" b="b" t="t" l="l"/>
            <a:pathLst>
              <a:path h="2164807" w="2277309">
                <a:moveTo>
                  <a:pt x="0" y="0"/>
                </a:moveTo>
                <a:lnTo>
                  <a:pt x="2277309" y="0"/>
                </a:lnTo>
                <a:lnTo>
                  <a:pt x="2277309" y="2164807"/>
                </a:lnTo>
                <a:lnTo>
                  <a:pt x="0" y="2164807"/>
                </a:lnTo>
                <a:lnTo>
                  <a:pt x="0" y="0"/>
                </a:lnTo>
                <a:close/>
              </a:path>
            </a:pathLst>
          </a:custGeom>
          <a:blipFill>
            <a:blip r:embed="rId12">
              <a:extLst>
                <a:ext uri="{96DAC541-7B7A-43D3-8B79-37D633B846F1}">
                  <asvg:svgBlip xmlns:asvg="http://schemas.microsoft.com/office/drawing/2016/SVG/main" r:embed="rId13"/>
                </a:ext>
              </a:extLst>
            </a:blip>
            <a:stretch>
              <a:fillRect l="-158796" t="0" r="0" b="-90076"/>
            </a:stretch>
          </a:blipFill>
        </p:spPr>
      </p:sp>
      <p:sp>
        <p:nvSpPr>
          <p:cNvPr name="Freeform 19" id="19"/>
          <p:cNvSpPr/>
          <p:nvPr/>
        </p:nvSpPr>
        <p:spPr>
          <a:xfrm flipH="false" flipV="false" rot="-5400000">
            <a:off x="10704196" y="2708448"/>
            <a:ext cx="2471951" cy="2287637"/>
          </a:xfrm>
          <a:custGeom>
            <a:avLst/>
            <a:gdLst/>
            <a:ahLst/>
            <a:cxnLst/>
            <a:rect r="r" b="b" t="t" l="l"/>
            <a:pathLst>
              <a:path h="2287637" w="2471951">
                <a:moveTo>
                  <a:pt x="0" y="0"/>
                </a:moveTo>
                <a:lnTo>
                  <a:pt x="2471951" y="0"/>
                </a:lnTo>
                <a:lnTo>
                  <a:pt x="2471951" y="2287637"/>
                </a:lnTo>
                <a:lnTo>
                  <a:pt x="0" y="2287637"/>
                </a:lnTo>
                <a:lnTo>
                  <a:pt x="0" y="0"/>
                </a:lnTo>
                <a:close/>
              </a:path>
            </a:pathLst>
          </a:custGeom>
          <a:blipFill>
            <a:blip r:embed="rId12">
              <a:extLst>
                <a:ext uri="{96DAC541-7B7A-43D3-8B79-37D633B846F1}">
                  <asvg:svgBlip xmlns:asvg="http://schemas.microsoft.com/office/drawing/2016/SVG/main" r:embed="rId13"/>
                </a:ext>
              </a:extLst>
            </a:blip>
            <a:stretch>
              <a:fillRect l="-60270" t="0" r="-78147" b="-79871"/>
            </a:stretch>
          </a:blipFill>
        </p:spPr>
      </p:sp>
      <p:sp>
        <p:nvSpPr>
          <p:cNvPr name="Freeform 20" id="20"/>
          <p:cNvSpPr/>
          <p:nvPr/>
        </p:nvSpPr>
        <p:spPr>
          <a:xfrm flipH="false" flipV="false" rot="5400000">
            <a:off x="15234338" y="7656433"/>
            <a:ext cx="2277309" cy="2164807"/>
          </a:xfrm>
          <a:custGeom>
            <a:avLst/>
            <a:gdLst/>
            <a:ahLst/>
            <a:cxnLst/>
            <a:rect r="r" b="b" t="t" l="l"/>
            <a:pathLst>
              <a:path h="2164807" w="2277309">
                <a:moveTo>
                  <a:pt x="0" y="0"/>
                </a:moveTo>
                <a:lnTo>
                  <a:pt x="2277309" y="0"/>
                </a:lnTo>
                <a:lnTo>
                  <a:pt x="2277309" y="2164807"/>
                </a:lnTo>
                <a:lnTo>
                  <a:pt x="0" y="2164807"/>
                </a:lnTo>
                <a:lnTo>
                  <a:pt x="0" y="0"/>
                </a:lnTo>
                <a:close/>
              </a:path>
            </a:pathLst>
          </a:custGeom>
          <a:blipFill>
            <a:blip r:embed="rId12">
              <a:extLst>
                <a:ext uri="{96DAC541-7B7A-43D3-8B79-37D633B846F1}">
                  <asvg:svgBlip xmlns:asvg="http://schemas.microsoft.com/office/drawing/2016/SVG/main" r:embed="rId13"/>
                </a:ext>
              </a:extLst>
            </a:blip>
            <a:stretch>
              <a:fillRect l="-158796" t="0" r="0" b="-90076"/>
            </a:stretch>
          </a:blipFill>
        </p:spPr>
      </p:sp>
      <p:sp>
        <p:nvSpPr>
          <p:cNvPr name="Freeform 21" id="21"/>
          <p:cNvSpPr/>
          <p:nvPr/>
        </p:nvSpPr>
        <p:spPr>
          <a:xfrm flipH="false" flipV="false" rot="5400000">
            <a:off x="15075602" y="5320960"/>
            <a:ext cx="2471951" cy="2287637"/>
          </a:xfrm>
          <a:custGeom>
            <a:avLst/>
            <a:gdLst/>
            <a:ahLst/>
            <a:cxnLst/>
            <a:rect r="r" b="b" t="t" l="l"/>
            <a:pathLst>
              <a:path h="2287637" w="2471951">
                <a:moveTo>
                  <a:pt x="0" y="0"/>
                </a:moveTo>
                <a:lnTo>
                  <a:pt x="2471951" y="0"/>
                </a:lnTo>
                <a:lnTo>
                  <a:pt x="2471951" y="2287637"/>
                </a:lnTo>
                <a:lnTo>
                  <a:pt x="0" y="2287637"/>
                </a:lnTo>
                <a:lnTo>
                  <a:pt x="0" y="0"/>
                </a:lnTo>
                <a:close/>
              </a:path>
            </a:pathLst>
          </a:custGeom>
          <a:blipFill>
            <a:blip r:embed="rId12">
              <a:extLst>
                <a:ext uri="{96DAC541-7B7A-43D3-8B79-37D633B846F1}">
                  <asvg:svgBlip xmlns:asvg="http://schemas.microsoft.com/office/drawing/2016/SVG/main" r:embed="rId13"/>
                </a:ext>
              </a:extLst>
            </a:blip>
            <a:stretch>
              <a:fillRect l="-60270" t="0" r="-78147" b="-79871"/>
            </a:stretch>
          </a:blipFill>
        </p:spPr>
      </p:sp>
      <p:sp>
        <p:nvSpPr>
          <p:cNvPr name="TextBox 22" id="22"/>
          <p:cNvSpPr txBox="true"/>
          <p:nvPr/>
        </p:nvSpPr>
        <p:spPr>
          <a:xfrm rot="0">
            <a:off x="819438" y="2782475"/>
            <a:ext cx="9467018" cy="2426269"/>
          </a:xfrm>
          <a:prstGeom prst="rect">
            <a:avLst/>
          </a:prstGeom>
        </p:spPr>
        <p:txBody>
          <a:bodyPr anchor="t" rtlCol="false" tIns="0" lIns="0" bIns="0" rIns="0">
            <a:spAutoFit/>
          </a:bodyPr>
          <a:lstStyle/>
          <a:p>
            <a:pPr algn="l">
              <a:lnSpc>
                <a:spcPts val="9701"/>
              </a:lnSpc>
            </a:pPr>
            <a:r>
              <a:rPr lang="en-US" sz="7186" b="true">
                <a:solidFill>
                  <a:srgbClr val="FFFFFF"/>
                </a:solidFill>
                <a:latin typeface="Clear Sans Bold"/>
                <a:ea typeface="Clear Sans Bold"/>
                <a:cs typeface="Clear Sans Bold"/>
                <a:sym typeface="Clear Sans Bold"/>
              </a:rPr>
              <a:t>Solar Monitoring &amp; Tracking 360</a:t>
            </a:r>
          </a:p>
        </p:txBody>
      </p:sp>
      <p:sp>
        <p:nvSpPr>
          <p:cNvPr name="TextBox 23" id="23"/>
          <p:cNvSpPr txBox="true"/>
          <p:nvPr/>
        </p:nvSpPr>
        <p:spPr>
          <a:xfrm rot="0">
            <a:off x="1644121" y="6473402"/>
            <a:ext cx="4572930" cy="1873740"/>
          </a:xfrm>
          <a:prstGeom prst="rect">
            <a:avLst/>
          </a:prstGeom>
        </p:spPr>
        <p:txBody>
          <a:bodyPr anchor="t" rtlCol="false" tIns="0" lIns="0" bIns="0" rIns="0">
            <a:spAutoFit/>
          </a:bodyPr>
          <a:lstStyle/>
          <a:p>
            <a:pPr algn="l">
              <a:lnSpc>
                <a:spcPts val="15373"/>
              </a:lnSpc>
            </a:pPr>
            <a:r>
              <a:rPr lang="en-US" sz="10981">
                <a:solidFill>
                  <a:srgbClr val="39B54A"/>
                </a:solidFill>
                <a:latin typeface="Montserrat Light"/>
                <a:ea typeface="Montserrat Light"/>
                <a:cs typeface="Montserrat Light"/>
                <a:sym typeface="Montserrat Light"/>
              </a:rPr>
              <a:t>2024</a:t>
            </a:r>
          </a:p>
        </p:txBody>
      </p:sp>
      <p:sp>
        <p:nvSpPr>
          <p:cNvPr name="TextBox 24" id="24"/>
          <p:cNvSpPr txBox="true"/>
          <p:nvPr/>
        </p:nvSpPr>
        <p:spPr>
          <a:xfrm rot="0">
            <a:off x="1644121" y="6292427"/>
            <a:ext cx="4028734" cy="488220"/>
          </a:xfrm>
          <a:prstGeom prst="rect">
            <a:avLst/>
          </a:prstGeom>
        </p:spPr>
        <p:txBody>
          <a:bodyPr anchor="t" rtlCol="false" tIns="0" lIns="0" bIns="0" rIns="0">
            <a:spAutoFit/>
          </a:bodyPr>
          <a:lstStyle/>
          <a:p>
            <a:pPr algn="l">
              <a:lnSpc>
                <a:spcPts val="4066"/>
              </a:lnSpc>
            </a:pPr>
            <a:r>
              <a:rPr lang="en-US" b="true" sz="2904" spc="377">
                <a:solidFill>
                  <a:srgbClr val="FFFFFF"/>
                </a:solidFill>
                <a:latin typeface="Montserrat Bold"/>
                <a:ea typeface="Montserrat Bold"/>
                <a:cs typeface="Montserrat Bold"/>
                <a:sym typeface="Montserrat Bold"/>
              </a:rPr>
              <a:t>PRESENTATION</a:t>
            </a:r>
          </a:p>
        </p:txBody>
      </p:sp>
      <p:sp>
        <p:nvSpPr>
          <p:cNvPr name="TextBox 25" id="25"/>
          <p:cNvSpPr txBox="true"/>
          <p:nvPr/>
        </p:nvSpPr>
        <p:spPr>
          <a:xfrm rot="0">
            <a:off x="1947634" y="1343161"/>
            <a:ext cx="6302472" cy="422487"/>
          </a:xfrm>
          <a:prstGeom prst="rect">
            <a:avLst/>
          </a:prstGeom>
        </p:spPr>
        <p:txBody>
          <a:bodyPr anchor="t" rtlCol="false" tIns="0" lIns="0" bIns="0" rIns="0">
            <a:spAutoFit/>
          </a:bodyPr>
          <a:lstStyle/>
          <a:p>
            <a:pPr algn="l">
              <a:lnSpc>
                <a:spcPts val="3488"/>
              </a:lnSpc>
            </a:pPr>
            <a:r>
              <a:rPr lang="en-US" b="true" sz="2491" spc="323">
                <a:solidFill>
                  <a:srgbClr val="FFFFFF"/>
                </a:solidFill>
                <a:latin typeface="Canva Sans Bold"/>
                <a:ea typeface="Canva Sans Bold"/>
                <a:cs typeface="Canva Sans Bold"/>
                <a:sym typeface="Canva Sans Bold"/>
              </a:rPr>
              <a:t>IOT &amp; DATA ANALYTICS</a:t>
            </a:r>
          </a:p>
        </p:txBody>
      </p:sp>
      <p:sp>
        <p:nvSpPr>
          <p:cNvPr name="TextBox 26" id="26"/>
          <p:cNvSpPr txBox="true"/>
          <p:nvPr/>
        </p:nvSpPr>
        <p:spPr>
          <a:xfrm rot="0">
            <a:off x="1055231" y="8982637"/>
            <a:ext cx="6671194" cy="464149"/>
          </a:xfrm>
          <a:prstGeom prst="rect">
            <a:avLst/>
          </a:prstGeom>
        </p:spPr>
        <p:txBody>
          <a:bodyPr anchor="t" rtlCol="false" tIns="0" lIns="0" bIns="0" rIns="0">
            <a:spAutoFit/>
          </a:bodyPr>
          <a:lstStyle/>
          <a:p>
            <a:pPr algn="ctr">
              <a:lnSpc>
                <a:spcPts val="3816"/>
              </a:lnSpc>
            </a:pPr>
            <a:r>
              <a:rPr lang="en-US" b="true" sz="2726" spc="354">
                <a:solidFill>
                  <a:srgbClr val="FFFFFF"/>
                </a:solidFill>
                <a:latin typeface="Canva Sans Bold"/>
                <a:ea typeface="Canva Sans Bold"/>
                <a:cs typeface="Canva Sans Bold"/>
                <a:sym typeface="Canva Sans Bold"/>
              </a:rPr>
              <a:t>IOT 439 - Final Project</a:t>
            </a:r>
          </a:p>
        </p:txBody>
      </p:sp>
    </p:spTree>
  </p:cSld>
  <p:clrMapOvr>
    <a:masterClrMapping/>
  </p:clrMapOvr>
</p:sld>
</file>

<file path=ppt/slides/slide10.xml><?xml version="1.0" encoding="utf-8"?>
<p:sld xmlns:p="http://schemas.openxmlformats.org/presentationml/2006/main" xmlns:a="http://schemas.openxmlformats.org/drawingml/2006/main">
  <p:cSld>
    <p:bg>
      <p:bgPr>
        <a:solidFill>
          <a:srgbClr val="E5FFDA"/>
        </a:solidFill>
      </p:bgPr>
    </p:bg>
    <p:spTree>
      <p:nvGrpSpPr>
        <p:cNvPr id="1" name=""/>
        <p:cNvGrpSpPr/>
        <p:nvPr/>
      </p:nvGrpSpPr>
      <p:grpSpPr>
        <a:xfrm>
          <a:off x="0" y="0"/>
          <a:ext cx="0" cy="0"/>
          <a:chOff x="0" y="0"/>
          <a:chExt cx="0" cy="0"/>
        </a:xfrm>
      </p:grpSpPr>
      <p:graphicFrame>
        <p:nvGraphicFramePr>
          <p:cNvPr name="Table 2" id="2"/>
          <p:cNvGraphicFramePr>
            <a:graphicFrameLocks noGrp="true"/>
          </p:cNvGraphicFramePr>
          <p:nvPr/>
        </p:nvGraphicFramePr>
        <p:xfrm>
          <a:off x="3526126" y="1738105"/>
          <a:ext cx="11235749" cy="7258050"/>
        </p:xfrm>
        <a:graphic>
          <a:graphicData uri="http://schemas.openxmlformats.org/drawingml/2006/table">
            <a:tbl>
              <a:tblPr/>
              <a:tblGrid>
                <a:gridCol w="4123893"/>
                <a:gridCol w="4675676"/>
                <a:gridCol w="2436180"/>
              </a:tblGrid>
              <a:tr h="907256">
                <a:tc>
                  <a:txBody>
                    <a:bodyPr anchor="t" rtlCol="false"/>
                    <a:lstStyle/>
                    <a:p>
                      <a:pPr algn="l">
                        <a:lnSpc>
                          <a:spcPts val="4200"/>
                        </a:lnSpc>
                        <a:defRPr/>
                      </a:pPr>
                      <a:r>
                        <a:rPr lang="en-US" sz="3000">
                          <a:solidFill>
                            <a:srgbClr val="000000"/>
                          </a:solidFill>
                          <a:latin typeface="Canva Sans"/>
                          <a:ea typeface="Canva Sans"/>
                          <a:cs typeface="Canva Sans"/>
                          <a:sym typeface="Canva Sans"/>
                        </a:rPr>
                        <a:t>Quantity</a:t>
                      </a:r>
                      <a:endParaRPr lang="en-US" sz="1100"/>
                    </a:p>
                  </a:txBody>
                  <a:tcPr marL="142875" marR="142875" marT="142875" marB="1428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gridSpan="2">
                  <a:txBody>
                    <a:bodyPr anchor="t" rtlCol="false"/>
                    <a:lstStyle/>
                    <a:p>
                      <a:pPr algn="l">
                        <a:lnSpc>
                          <a:spcPts val="4200"/>
                        </a:lnSpc>
                        <a:defRPr/>
                      </a:pPr>
                      <a:r>
                        <a:rPr lang="en-US" sz="3000">
                          <a:solidFill>
                            <a:srgbClr val="000000"/>
                          </a:solidFill>
                          <a:latin typeface="Canva Sans"/>
                          <a:ea typeface="Canva Sans"/>
                          <a:cs typeface="Canva Sans"/>
                          <a:sym typeface="Canva Sans"/>
                        </a:rPr>
                        <a:t>Component</a:t>
                      </a:r>
                      <a:endParaRPr lang="en-US" sz="1100"/>
                    </a:p>
                  </a:txBody>
                  <a:tcPr marL="142875" marR="142875" marT="142875" marB="1428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hMerge="true">
                  <a:txBody>
                    <a:bodyPr anchor="t" rtlCol="false"/>
                    <a:lstStyle/>
                    <a:p>
                      <a:pPr algn="l">
                        <a:lnSpc>
                          <a:spcPts val="4200"/>
                        </a:lnSpc>
                        <a:defRPr/>
                      </a:pPr>
                      <a:r>
                        <a:rPr lang="en-US" sz="3000">
                          <a:solidFill>
                            <a:srgbClr val="000000"/>
                          </a:solidFill>
                          <a:latin typeface="Canva Sans"/>
                          <a:ea typeface="Canva Sans"/>
                          <a:cs typeface="Canva Sans"/>
                          <a:sym typeface="Canva Sans"/>
                        </a:rPr>
                        <a:t>Component</a:t>
                      </a:r>
                      <a:endParaRPr lang="en-US" sz="1100"/>
                    </a:p>
                  </a:txBody>
                  <a:tcPr marL="142875" marR="142875" marT="142875" marB="1428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907256">
                <a:tc>
                  <a:txBody>
                    <a:bodyPr anchor="t" rtlCol="false"/>
                    <a:lstStyle/>
                    <a:p>
                      <a:pPr algn="l">
                        <a:lnSpc>
                          <a:spcPts val="4200"/>
                        </a:lnSpc>
                        <a:defRPr/>
                      </a:pPr>
                      <a:r>
                        <a:rPr lang="en-US" sz="3000">
                          <a:solidFill>
                            <a:srgbClr val="000000"/>
                          </a:solidFill>
                          <a:latin typeface="Canva Sans"/>
                          <a:ea typeface="Canva Sans"/>
                          <a:cs typeface="Canva Sans"/>
                          <a:sym typeface="Canva Sans"/>
                        </a:rPr>
                        <a:t>1</a:t>
                      </a:r>
                      <a:endParaRPr lang="en-US" sz="1100"/>
                    </a:p>
                  </a:txBody>
                  <a:tcPr marL="142875" marR="142875" marT="142875" marB="1428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gridSpan="2">
                  <a:txBody>
                    <a:bodyPr anchor="t" rtlCol="false"/>
                    <a:lstStyle/>
                    <a:p>
                      <a:pPr algn="l">
                        <a:lnSpc>
                          <a:spcPts val="4200"/>
                        </a:lnSpc>
                        <a:defRPr/>
                      </a:pPr>
                      <a:r>
                        <a:rPr lang="en-US" sz="3000">
                          <a:solidFill>
                            <a:srgbClr val="000000"/>
                          </a:solidFill>
                          <a:latin typeface="Canva Sans"/>
                          <a:ea typeface="Canva Sans"/>
                          <a:cs typeface="Canva Sans"/>
                          <a:sym typeface="Canva Sans"/>
                        </a:rPr>
                        <a:t> LCD 16 x 2</a:t>
                      </a:r>
                      <a:endParaRPr lang="en-US" sz="1100"/>
                    </a:p>
                  </a:txBody>
                  <a:tcPr marL="142875" marR="142875" marT="142875" marB="1428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hMerge="true">
                  <a:txBody>
                    <a:bodyPr anchor="t" rtlCol="false"/>
                    <a:lstStyle/>
                    <a:p>
                      <a:pPr algn="l">
                        <a:lnSpc>
                          <a:spcPts val="4200"/>
                        </a:lnSpc>
                        <a:defRPr/>
                      </a:pPr>
                      <a:r>
                        <a:rPr lang="en-US" sz="3000">
                          <a:solidFill>
                            <a:srgbClr val="000000"/>
                          </a:solidFill>
                          <a:latin typeface="Canva Sans"/>
                          <a:ea typeface="Canva Sans"/>
                          <a:cs typeface="Canva Sans"/>
                          <a:sym typeface="Canva Sans"/>
                        </a:rPr>
                        <a:t> LCD 16 x 2</a:t>
                      </a:r>
                      <a:endParaRPr lang="en-US" sz="1100"/>
                    </a:p>
                  </a:txBody>
                  <a:tcPr marL="142875" marR="142875" marT="142875" marB="1428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907256">
                <a:tc>
                  <a:txBody>
                    <a:bodyPr anchor="t" rtlCol="false"/>
                    <a:lstStyle/>
                    <a:p>
                      <a:pPr algn="l">
                        <a:lnSpc>
                          <a:spcPts val="4200"/>
                        </a:lnSpc>
                        <a:defRPr/>
                      </a:pPr>
                      <a:r>
                        <a:rPr lang="en-US" sz="3000">
                          <a:solidFill>
                            <a:srgbClr val="000000"/>
                          </a:solidFill>
                          <a:latin typeface="Canva Sans"/>
                          <a:ea typeface="Canva Sans"/>
                          <a:cs typeface="Canva Sans"/>
                          <a:sym typeface="Canva Sans"/>
                        </a:rPr>
                        <a:t>1</a:t>
                      </a:r>
                      <a:endParaRPr lang="en-US" sz="1100"/>
                    </a:p>
                  </a:txBody>
                  <a:tcPr marL="142875" marR="142875" marT="142875" marB="1428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gridSpan="2">
                  <a:txBody>
                    <a:bodyPr anchor="t" rtlCol="false"/>
                    <a:lstStyle/>
                    <a:p>
                      <a:pPr algn="l">
                        <a:lnSpc>
                          <a:spcPts val="4200"/>
                        </a:lnSpc>
                        <a:defRPr/>
                      </a:pPr>
                      <a:r>
                        <a:rPr lang="en-US" sz="3000">
                          <a:solidFill>
                            <a:srgbClr val="000000"/>
                          </a:solidFill>
                          <a:latin typeface="Canva Sans"/>
                          <a:ea typeface="Canva Sans"/>
                          <a:cs typeface="Canva Sans"/>
                          <a:sym typeface="Canva Sans"/>
                        </a:rPr>
                        <a:t> Arduino Uno R3</a:t>
                      </a:r>
                      <a:endParaRPr lang="en-US" sz="1100"/>
                    </a:p>
                  </a:txBody>
                  <a:tcPr marL="142875" marR="142875" marT="142875" marB="1428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hMerge="true">
                  <a:txBody>
                    <a:bodyPr anchor="t" rtlCol="false"/>
                    <a:lstStyle/>
                    <a:p>
                      <a:pPr algn="l">
                        <a:lnSpc>
                          <a:spcPts val="4200"/>
                        </a:lnSpc>
                        <a:defRPr/>
                      </a:pPr>
                      <a:r>
                        <a:rPr lang="en-US" sz="3000">
                          <a:solidFill>
                            <a:srgbClr val="000000"/>
                          </a:solidFill>
                          <a:latin typeface="Canva Sans"/>
                          <a:ea typeface="Canva Sans"/>
                          <a:cs typeface="Canva Sans"/>
                          <a:sym typeface="Canva Sans"/>
                        </a:rPr>
                        <a:t> Arduino Uno R3</a:t>
                      </a:r>
                      <a:endParaRPr lang="en-US" sz="1100"/>
                    </a:p>
                  </a:txBody>
                  <a:tcPr marL="142875" marR="142875" marT="142875" marB="1428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907256">
                <a:tc>
                  <a:txBody>
                    <a:bodyPr anchor="t" rtlCol="false"/>
                    <a:lstStyle/>
                    <a:p>
                      <a:pPr algn="l">
                        <a:lnSpc>
                          <a:spcPts val="4200"/>
                        </a:lnSpc>
                        <a:defRPr/>
                      </a:pPr>
                      <a:r>
                        <a:rPr lang="en-US" sz="3000">
                          <a:solidFill>
                            <a:srgbClr val="000000"/>
                          </a:solidFill>
                          <a:latin typeface="Canva Sans"/>
                          <a:ea typeface="Canva Sans"/>
                          <a:cs typeface="Canva Sans"/>
                          <a:sym typeface="Canva Sans"/>
                        </a:rPr>
                        <a:t>2</a:t>
                      </a:r>
                      <a:endParaRPr lang="en-US" sz="1100"/>
                    </a:p>
                  </a:txBody>
                  <a:tcPr marL="142875" marR="142875" marT="142875" marB="1428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gridSpan="2">
                  <a:txBody>
                    <a:bodyPr anchor="t" rtlCol="false"/>
                    <a:lstStyle/>
                    <a:p>
                      <a:pPr algn="l">
                        <a:lnSpc>
                          <a:spcPts val="4200"/>
                        </a:lnSpc>
                        <a:defRPr/>
                      </a:pPr>
                      <a:r>
                        <a:rPr lang="en-US" sz="3000">
                          <a:solidFill>
                            <a:srgbClr val="000000"/>
                          </a:solidFill>
                          <a:latin typeface="Canva Sans"/>
                          <a:ea typeface="Canva Sans"/>
                          <a:cs typeface="Canva Sans"/>
                          <a:sym typeface="Canva Sans"/>
                        </a:rPr>
                        <a:t>1 kΩ Resistor</a:t>
                      </a:r>
                      <a:endParaRPr lang="en-US" sz="1100"/>
                    </a:p>
                  </a:txBody>
                  <a:tcPr marL="142875" marR="142875" marT="142875" marB="1428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hMerge="true">
                  <a:txBody>
                    <a:bodyPr anchor="t" rtlCol="false"/>
                    <a:lstStyle/>
                    <a:p>
                      <a:pPr algn="l">
                        <a:lnSpc>
                          <a:spcPts val="4200"/>
                        </a:lnSpc>
                        <a:defRPr/>
                      </a:pPr>
                      <a:r>
                        <a:rPr lang="en-US" sz="3000">
                          <a:solidFill>
                            <a:srgbClr val="000000"/>
                          </a:solidFill>
                          <a:latin typeface="Canva Sans"/>
                          <a:ea typeface="Canva Sans"/>
                          <a:cs typeface="Canva Sans"/>
                          <a:sym typeface="Canva Sans"/>
                        </a:rPr>
                        <a:t>1 kΩ Resistor</a:t>
                      </a:r>
                      <a:endParaRPr lang="en-US" sz="1100"/>
                    </a:p>
                  </a:txBody>
                  <a:tcPr marL="142875" marR="142875" marT="142875" marB="1428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907256">
                <a:tc>
                  <a:txBody>
                    <a:bodyPr anchor="t" rtlCol="false"/>
                    <a:lstStyle/>
                    <a:p>
                      <a:pPr algn="l">
                        <a:lnSpc>
                          <a:spcPts val="4200"/>
                        </a:lnSpc>
                        <a:defRPr/>
                      </a:pPr>
                      <a:r>
                        <a:rPr lang="en-US" sz="3000">
                          <a:solidFill>
                            <a:srgbClr val="000000"/>
                          </a:solidFill>
                          <a:latin typeface="Canva Sans"/>
                          <a:ea typeface="Canva Sans"/>
                          <a:cs typeface="Canva Sans"/>
                          <a:sym typeface="Canva Sans"/>
                        </a:rPr>
                        <a:t>4</a:t>
                      </a:r>
                      <a:endParaRPr lang="en-US" sz="1100"/>
                    </a:p>
                  </a:txBody>
                  <a:tcPr marL="142875" marR="142875" marT="142875" marB="1428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gridSpan="2">
                  <a:txBody>
                    <a:bodyPr anchor="t" rtlCol="false"/>
                    <a:lstStyle/>
                    <a:p>
                      <a:pPr algn="l">
                        <a:lnSpc>
                          <a:spcPts val="4200"/>
                        </a:lnSpc>
                        <a:defRPr/>
                      </a:pPr>
                      <a:r>
                        <a:rPr lang="en-US" sz="3000">
                          <a:solidFill>
                            <a:srgbClr val="000000"/>
                          </a:solidFill>
                          <a:latin typeface="Canva Sans"/>
                          <a:ea typeface="Canva Sans"/>
                          <a:cs typeface="Canva Sans"/>
                          <a:sym typeface="Canva Sans"/>
                        </a:rPr>
                        <a:t> Photoresistor</a:t>
                      </a:r>
                      <a:endParaRPr lang="en-US" sz="1100"/>
                    </a:p>
                  </a:txBody>
                  <a:tcPr marL="142875" marR="142875" marT="142875" marB="1428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hMerge="true">
                  <a:txBody>
                    <a:bodyPr anchor="t" rtlCol="false"/>
                    <a:lstStyle/>
                    <a:p>
                      <a:pPr algn="l">
                        <a:lnSpc>
                          <a:spcPts val="4200"/>
                        </a:lnSpc>
                        <a:defRPr/>
                      </a:pPr>
                      <a:r>
                        <a:rPr lang="en-US" sz="3000">
                          <a:solidFill>
                            <a:srgbClr val="000000"/>
                          </a:solidFill>
                          <a:latin typeface="Canva Sans"/>
                          <a:ea typeface="Canva Sans"/>
                          <a:cs typeface="Canva Sans"/>
                          <a:sym typeface="Canva Sans"/>
                        </a:rPr>
                        <a:t> Photoresistor</a:t>
                      </a:r>
                      <a:endParaRPr lang="en-US" sz="1100"/>
                    </a:p>
                  </a:txBody>
                  <a:tcPr marL="142875" marR="142875" marT="142875" marB="1428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907256">
                <a:tc>
                  <a:txBody>
                    <a:bodyPr anchor="t" rtlCol="false"/>
                    <a:lstStyle/>
                    <a:p>
                      <a:pPr algn="l">
                        <a:lnSpc>
                          <a:spcPts val="4200"/>
                        </a:lnSpc>
                        <a:defRPr/>
                      </a:pPr>
                      <a:r>
                        <a:rPr lang="en-US" sz="3000">
                          <a:solidFill>
                            <a:srgbClr val="000000"/>
                          </a:solidFill>
                          <a:latin typeface="Canva Sans"/>
                          <a:ea typeface="Canva Sans"/>
                          <a:cs typeface="Canva Sans"/>
                          <a:sym typeface="Canva Sans"/>
                        </a:rPr>
                        <a:t>4</a:t>
                      </a:r>
                      <a:endParaRPr lang="en-US" sz="1100"/>
                    </a:p>
                  </a:txBody>
                  <a:tcPr marL="142875" marR="142875" marT="142875" marB="1428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gridSpan="2">
                  <a:txBody>
                    <a:bodyPr anchor="t" rtlCol="false"/>
                    <a:lstStyle/>
                    <a:p>
                      <a:pPr algn="l">
                        <a:lnSpc>
                          <a:spcPts val="4200"/>
                        </a:lnSpc>
                        <a:defRPr/>
                      </a:pPr>
                      <a:r>
                        <a:rPr lang="en-US" sz="3000">
                          <a:solidFill>
                            <a:srgbClr val="000000"/>
                          </a:solidFill>
                          <a:latin typeface="Canva Sans"/>
                          <a:ea typeface="Canva Sans"/>
                          <a:cs typeface="Canva Sans"/>
                          <a:sym typeface="Canva Sans"/>
                        </a:rPr>
                        <a:t>10 kΩ Resistor</a:t>
                      </a:r>
                      <a:endParaRPr lang="en-US" sz="1100"/>
                    </a:p>
                  </a:txBody>
                  <a:tcPr marL="142875" marR="142875" marT="142875" marB="1428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hMerge="true">
                  <a:txBody>
                    <a:bodyPr anchor="t" rtlCol="false"/>
                    <a:lstStyle/>
                    <a:p>
                      <a:pPr algn="l">
                        <a:lnSpc>
                          <a:spcPts val="4200"/>
                        </a:lnSpc>
                        <a:defRPr/>
                      </a:pPr>
                      <a:r>
                        <a:rPr lang="en-US" sz="3000">
                          <a:solidFill>
                            <a:srgbClr val="000000"/>
                          </a:solidFill>
                          <a:latin typeface="Canva Sans"/>
                          <a:ea typeface="Canva Sans"/>
                          <a:cs typeface="Canva Sans"/>
                          <a:sym typeface="Canva Sans"/>
                        </a:rPr>
                        <a:t>10 kΩ Resistor</a:t>
                      </a:r>
                      <a:endParaRPr lang="en-US" sz="1100"/>
                    </a:p>
                  </a:txBody>
                  <a:tcPr marL="142875" marR="142875" marT="142875" marB="1428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907256">
                <a:tc>
                  <a:txBody>
                    <a:bodyPr anchor="t" rtlCol="false"/>
                    <a:lstStyle/>
                    <a:p>
                      <a:pPr algn="l">
                        <a:lnSpc>
                          <a:spcPts val="4200"/>
                        </a:lnSpc>
                        <a:defRPr/>
                      </a:pPr>
                      <a:r>
                        <a:rPr lang="en-US" sz="3000">
                          <a:solidFill>
                            <a:srgbClr val="000000"/>
                          </a:solidFill>
                          <a:latin typeface="Canva Sans"/>
                          <a:ea typeface="Canva Sans"/>
                          <a:cs typeface="Canva Sans"/>
                          <a:sym typeface="Canva Sans"/>
                        </a:rPr>
                        <a:t>2</a:t>
                      </a:r>
                      <a:endParaRPr lang="en-US" sz="1100"/>
                    </a:p>
                  </a:txBody>
                  <a:tcPr marL="142875" marR="142875" marT="142875" marB="1428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gridSpan="2">
                  <a:txBody>
                    <a:bodyPr anchor="t" rtlCol="false"/>
                    <a:lstStyle/>
                    <a:p>
                      <a:pPr algn="l">
                        <a:lnSpc>
                          <a:spcPts val="4200"/>
                        </a:lnSpc>
                        <a:defRPr/>
                      </a:pPr>
                      <a:r>
                        <a:rPr lang="en-US" sz="3000">
                          <a:solidFill>
                            <a:srgbClr val="000000"/>
                          </a:solidFill>
                          <a:latin typeface="Canva Sans"/>
                          <a:ea typeface="Canva Sans"/>
                          <a:cs typeface="Canva Sans"/>
                          <a:sym typeface="Canva Sans"/>
                        </a:rPr>
                        <a:t>Positional Micro Servo</a:t>
                      </a:r>
                      <a:endParaRPr lang="en-US" sz="1100"/>
                    </a:p>
                  </a:txBody>
                  <a:tcPr marL="142875" marR="142875" marT="142875" marB="1428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hMerge="true">
                  <a:txBody>
                    <a:bodyPr anchor="t" rtlCol="false"/>
                    <a:lstStyle/>
                    <a:p>
                      <a:pPr algn="l">
                        <a:lnSpc>
                          <a:spcPts val="4200"/>
                        </a:lnSpc>
                        <a:defRPr/>
                      </a:pPr>
                      <a:r>
                        <a:rPr lang="en-US" sz="3000">
                          <a:solidFill>
                            <a:srgbClr val="000000"/>
                          </a:solidFill>
                          <a:latin typeface="Canva Sans"/>
                          <a:ea typeface="Canva Sans"/>
                          <a:cs typeface="Canva Sans"/>
                          <a:sym typeface="Canva Sans"/>
                        </a:rPr>
                        <a:t>Positional Micro Servo</a:t>
                      </a:r>
                      <a:endParaRPr lang="en-US" sz="1100"/>
                    </a:p>
                  </a:txBody>
                  <a:tcPr marL="142875" marR="142875" marT="142875" marB="1428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907256">
                <a:tc>
                  <a:txBody>
                    <a:bodyPr anchor="t" rtlCol="false"/>
                    <a:lstStyle/>
                    <a:p>
                      <a:pPr algn="l">
                        <a:lnSpc>
                          <a:spcPts val="4200"/>
                        </a:lnSpc>
                        <a:defRPr/>
                      </a:pPr>
                      <a:r>
                        <a:rPr lang="en-US" sz="3000">
                          <a:solidFill>
                            <a:srgbClr val="000000"/>
                          </a:solidFill>
                          <a:latin typeface="Canva Sans"/>
                          <a:ea typeface="Canva Sans"/>
                          <a:cs typeface="Canva Sans"/>
                          <a:sym typeface="Canva Sans"/>
                        </a:rPr>
                        <a:t>1</a:t>
                      </a:r>
                      <a:endParaRPr lang="en-US" sz="1100"/>
                    </a:p>
                  </a:txBody>
                  <a:tcPr marL="142875" marR="142875" marT="142875" marB="1428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gridSpan="2">
                  <a:txBody>
                    <a:bodyPr anchor="t" rtlCol="false"/>
                    <a:lstStyle/>
                    <a:p>
                      <a:pPr algn="l">
                        <a:lnSpc>
                          <a:spcPts val="4200"/>
                        </a:lnSpc>
                        <a:defRPr/>
                      </a:pPr>
                      <a:r>
                        <a:rPr lang="en-US" sz="3000">
                          <a:solidFill>
                            <a:srgbClr val="000000"/>
                          </a:solidFill>
                          <a:latin typeface="Canva Sans"/>
                          <a:ea typeface="Canva Sans"/>
                          <a:cs typeface="Canva Sans"/>
                          <a:sym typeface="Canva Sans"/>
                        </a:rPr>
                        <a:t>5 V, 100 mA Solar Cell</a:t>
                      </a:r>
                      <a:endParaRPr lang="en-US" sz="1100"/>
                    </a:p>
                  </a:txBody>
                  <a:tcPr marL="142875" marR="142875" marT="142875" marB="1428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hMerge="true">
                  <a:txBody>
                    <a:bodyPr anchor="t" rtlCol="false"/>
                    <a:lstStyle/>
                    <a:p>
                      <a:pPr algn="l">
                        <a:lnSpc>
                          <a:spcPts val="4200"/>
                        </a:lnSpc>
                        <a:defRPr/>
                      </a:pPr>
                      <a:r>
                        <a:rPr lang="en-US" sz="3000">
                          <a:solidFill>
                            <a:srgbClr val="000000"/>
                          </a:solidFill>
                          <a:latin typeface="Canva Sans"/>
                          <a:ea typeface="Canva Sans"/>
                          <a:cs typeface="Canva Sans"/>
                          <a:sym typeface="Canva Sans"/>
                        </a:rPr>
                        <a:t>5 V, 100 mA Solar Cell</a:t>
                      </a:r>
                      <a:endParaRPr lang="en-US" sz="1100"/>
                    </a:p>
                  </a:txBody>
                  <a:tcPr marL="142875" marR="142875" marT="142875" marB="1428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bl>
          </a:graphicData>
        </a:graphic>
      </p:graphicFrame>
      <p:sp>
        <p:nvSpPr>
          <p:cNvPr name="TextBox 3" id="3"/>
          <p:cNvSpPr txBox="true"/>
          <p:nvPr/>
        </p:nvSpPr>
        <p:spPr>
          <a:xfrm rot="0">
            <a:off x="1028700" y="1057275"/>
            <a:ext cx="2916644" cy="707050"/>
          </a:xfrm>
          <a:prstGeom prst="rect">
            <a:avLst/>
          </a:prstGeom>
        </p:spPr>
        <p:txBody>
          <a:bodyPr anchor="t" rtlCol="false" tIns="0" lIns="0" bIns="0" rIns="0">
            <a:spAutoFit/>
          </a:bodyPr>
          <a:lstStyle/>
          <a:p>
            <a:pPr algn="l" marL="0" indent="0" lvl="0">
              <a:lnSpc>
                <a:spcPts val="2746"/>
              </a:lnSpc>
            </a:pPr>
            <a:r>
              <a:rPr lang="en-US" b="true" sz="2615">
                <a:solidFill>
                  <a:srgbClr val="407A44"/>
                </a:solidFill>
                <a:latin typeface="Canva Sans Bold"/>
                <a:ea typeface="Canva Sans Bold"/>
                <a:cs typeface="Canva Sans Bold"/>
                <a:sym typeface="Canva Sans Bold"/>
              </a:rPr>
              <a:t>HARDWARE COMPONENT</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E5FFDA"/>
        </a:solidFill>
      </p:bgPr>
    </p:bg>
    <p:spTree>
      <p:nvGrpSpPr>
        <p:cNvPr id="1" name=""/>
        <p:cNvGrpSpPr/>
        <p:nvPr/>
      </p:nvGrpSpPr>
      <p:grpSpPr>
        <a:xfrm>
          <a:off x="0" y="0"/>
          <a:ext cx="0" cy="0"/>
          <a:chOff x="0" y="0"/>
          <a:chExt cx="0" cy="0"/>
        </a:xfrm>
      </p:grpSpPr>
      <p:grpSp>
        <p:nvGrpSpPr>
          <p:cNvPr name="Group 2" id="2"/>
          <p:cNvGrpSpPr/>
          <p:nvPr/>
        </p:nvGrpSpPr>
        <p:grpSpPr>
          <a:xfrm rot="0">
            <a:off x="690436" y="2068911"/>
            <a:ext cx="2731209" cy="2731209"/>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blipFill>
              <a:blip r:embed="rId2"/>
              <a:stretch>
                <a:fillRect l="-24696" t="0" r="-24696" b="0"/>
              </a:stretch>
            </a:blipFill>
          </p:spPr>
        </p:sp>
      </p:grpSp>
      <p:grpSp>
        <p:nvGrpSpPr>
          <p:cNvPr name="Group 4" id="4"/>
          <p:cNvGrpSpPr/>
          <p:nvPr/>
        </p:nvGrpSpPr>
        <p:grpSpPr>
          <a:xfrm rot="0">
            <a:off x="3945344" y="2068911"/>
            <a:ext cx="2731209" cy="2731209"/>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blipFill>
              <a:blip r:embed="rId3"/>
              <a:stretch>
                <a:fillRect l="-83693" t="0" r="-16666" b="-50270"/>
              </a:stretch>
            </a:blipFill>
          </p:spPr>
        </p:sp>
      </p:grpSp>
      <p:grpSp>
        <p:nvGrpSpPr>
          <p:cNvPr name="Group 6" id="6"/>
          <p:cNvGrpSpPr/>
          <p:nvPr/>
        </p:nvGrpSpPr>
        <p:grpSpPr>
          <a:xfrm rot="0">
            <a:off x="690436" y="5143500"/>
            <a:ext cx="2731209" cy="2731209"/>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blipFill>
              <a:blip r:embed="rId4"/>
              <a:stretch>
                <a:fillRect l="-25000" t="0" r="-25000" b="0"/>
              </a:stretch>
            </a:blipFill>
          </p:spPr>
        </p:sp>
      </p:grpSp>
      <p:grpSp>
        <p:nvGrpSpPr>
          <p:cNvPr name="Group 8" id="8"/>
          <p:cNvGrpSpPr/>
          <p:nvPr/>
        </p:nvGrpSpPr>
        <p:grpSpPr>
          <a:xfrm rot="0">
            <a:off x="3945344" y="5143500"/>
            <a:ext cx="2731209" cy="2731209"/>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blipFill>
              <a:blip r:embed="rId5"/>
              <a:stretch>
                <a:fillRect l="-25000" t="0" r="-25000" b="0"/>
              </a:stretch>
            </a:blipFill>
          </p:spPr>
        </p:sp>
      </p:grpSp>
      <p:sp>
        <p:nvSpPr>
          <p:cNvPr name="Freeform 10" id="10"/>
          <p:cNvSpPr/>
          <p:nvPr/>
        </p:nvSpPr>
        <p:spPr>
          <a:xfrm flipH="false" flipV="false" rot="0">
            <a:off x="8367973" y="890735"/>
            <a:ext cx="9111080" cy="7755806"/>
          </a:xfrm>
          <a:custGeom>
            <a:avLst/>
            <a:gdLst/>
            <a:ahLst/>
            <a:cxnLst/>
            <a:rect r="r" b="b" t="t" l="l"/>
            <a:pathLst>
              <a:path h="7755806" w="9111080">
                <a:moveTo>
                  <a:pt x="0" y="0"/>
                </a:moveTo>
                <a:lnTo>
                  <a:pt x="9111080" y="0"/>
                </a:lnTo>
                <a:lnTo>
                  <a:pt x="9111080" y="7755807"/>
                </a:lnTo>
                <a:lnTo>
                  <a:pt x="0" y="775580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1" id="11"/>
          <p:cNvSpPr txBox="true"/>
          <p:nvPr/>
        </p:nvSpPr>
        <p:spPr>
          <a:xfrm rot="0">
            <a:off x="1028700" y="1057275"/>
            <a:ext cx="2916644" cy="707050"/>
          </a:xfrm>
          <a:prstGeom prst="rect">
            <a:avLst/>
          </a:prstGeom>
        </p:spPr>
        <p:txBody>
          <a:bodyPr anchor="t" rtlCol="false" tIns="0" lIns="0" bIns="0" rIns="0">
            <a:spAutoFit/>
          </a:bodyPr>
          <a:lstStyle/>
          <a:p>
            <a:pPr algn="l" marL="0" indent="0" lvl="0">
              <a:lnSpc>
                <a:spcPts val="2746"/>
              </a:lnSpc>
            </a:pPr>
            <a:r>
              <a:rPr lang="en-US" b="true" sz="2615">
                <a:solidFill>
                  <a:srgbClr val="407A44"/>
                </a:solidFill>
                <a:latin typeface="Canva Sans Bold"/>
                <a:ea typeface="Canva Sans Bold"/>
                <a:cs typeface="Canva Sans Bold"/>
                <a:sym typeface="Canva Sans Bold"/>
              </a:rPr>
              <a:t>MINI SOLAR  PANEL &amp; UNO</a:t>
            </a:r>
          </a:p>
        </p:txBody>
      </p:sp>
      <p:sp>
        <p:nvSpPr>
          <p:cNvPr name="TextBox 12" id="12"/>
          <p:cNvSpPr txBox="true"/>
          <p:nvPr/>
        </p:nvSpPr>
        <p:spPr>
          <a:xfrm rot="0">
            <a:off x="8585078" y="4435581"/>
            <a:ext cx="3222030" cy="762000"/>
          </a:xfrm>
          <a:prstGeom prst="rect">
            <a:avLst/>
          </a:prstGeom>
        </p:spPr>
        <p:txBody>
          <a:bodyPr anchor="t" rtlCol="false" tIns="0" lIns="0" bIns="0" rIns="0">
            <a:spAutoFit/>
          </a:bodyPr>
          <a:lstStyle/>
          <a:p>
            <a:pPr algn="ctr">
              <a:lnSpc>
                <a:spcPts val="6299"/>
              </a:lnSpc>
            </a:pPr>
            <a:r>
              <a:rPr lang="en-US" sz="4500">
                <a:solidFill>
                  <a:srgbClr val="000000"/>
                </a:solidFill>
                <a:latin typeface="Clear Sans"/>
                <a:ea typeface="Clear Sans"/>
                <a:cs typeface="Clear Sans"/>
                <a:sym typeface="Clear Sans"/>
              </a:rPr>
              <a:t>Arduino Uno</a:t>
            </a:r>
          </a:p>
        </p:txBody>
      </p:sp>
      <p:sp>
        <p:nvSpPr>
          <p:cNvPr name="TextBox 13" id="13"/>
          <p:cNvSpPr txBox="true"/>
          <p:nvPr/>
        </p:nvSpPr>
        <p:spPr>
          <a:xfrm rot="0">
            <a:off x="12729305" y="984397"/>
            <a:ext cx="3040658" cy="738505"/>
          </a:xfrm>
          <a:prstGeom prst="rect">
            <a:avLst/>
          </a:prstGeom>
        </p:spPr>
        <p:txBody>
          <a:bodyPr anchor="t" rtlCol="false" tIns="0" lIns="0" bIns="0" rIns="0">
            <a:spAutoFit/>
          </a:bodyPr>
          <a:lstStyle/>
          <a:p>
            <a:pPr algn="ctr">
              <a:lnSpc>
                <a:spcPts val="6020"/>
              </a:lnSpc>
            </a:pPr>
            <a:r>
              <a:rPr lang="en-US" sz="4300">
                <a:solidFill>
                  <a:srgbClr val="000000"/>
                </a:solidFill>
                <a:latin typeface="Clear Sans"/>
                <a:ea typeface="Clear Sans"/>
                <a:cs typeface="Clear Sans"/>
                <a:sym typeface="Clear Sans"/>
              </a:rPr>
              <a:t>Servo motor</a:t>
            </a:r>
          </a:p>
        </p:txBody>
      </p:sp>
      <p:sp>
        <p:nvSpPr>
          <p:cNvPr name="TextBox 14" id="14"/>
          <p:cNvSpPr txBox="true"/>
          <p:nvPr/>
        </p:nvSpPr>
        <p:spPr>
          <a:xfrm rot="0">
            <a:off x="14815328" y="2548691"/>
            <a:ext cx="995462" cy="762000"/>
          </a:xfrm>
          <a:prstGeom prst="rect">
            <a:avLst/>
          </a:prstGeom>
        </p:spPr>
        <p:txBody>
          <a:bodyPr anchor="t" rtlCol="false" tIns="0" lIns="0" bIns="0" rIns="0">
            <a:spAutoFit/>
          </a:bodyPr>
          <a:lstStyle/>
          <a:p>
            <a:pPr algn="ctr">
              <a:lnSpc>
                <a:spcPts val="6299"/>
              </a:lnSpc>
            </a:pPr>
            <a:r>
              <a:rPr lang="en-US" sz="4500">
                <a:solidFill>
                  <a:srgbClr val="000000"/>
                </a:solidFill>
                <a:latin typeface="Clear Sans"/>
                <a:ea typeface="Clear Sans"/>
                <a:cs typeface="Clear Sans"/>
                <a:sym typeface="Clear Sans"/>
              </a:rPr>
              <a:t>LDR</a:t>
            </a:r>
          </a:p>
        </p:txBody>
      </p:sp>
      <p:sp>
        <p:nvSpPr>
          <p:cNvPr name="TextBox 15" id="15"/>
          <p:cNvSpPr txBox="true"/>
          <p:nvPr/>
        </p:nvSpPr>
        <p:spPr>
          <a:xfrm rot="0">
            <a:off x="14317351" y="4349539"/>
            <a:ext cx="2905224" cy="762000"/>
          </a:xfrm>
          <a:prstGeom prst="rect">
            <a:avLst/>
          </a:prstGeom>
        </p:spPr>
        <p:txBody>
          <a:bodyPr anchor="t" rtlCol="false" tIns="0" lIns="0" bIns="0" rIns="0">
            <a:spAutoFit/>
          </a:bodyPr>
          <a:lstStyle/>
          <a:p>
            <a:pPr algn="ctr">
              <a:lnSpc>
                <a:spcPts val="6299"/>
              </a:lnSpc>
            </a:pPr>
            <a:r>
              <a:rPr lang="en-US" sz="4500">
                <a:solidFill>
                  <a:srgbClr val="000000"/>
                </a:solidFill>
                <a:latin typeface="Clear Sans"/>
                <a:ea typeface="Clear Sans"/>
                <a:cs typeface="Clear Sans"/>
                <a:sym typeface="Clear Sans"/>
              </a:rPr>
              <a:t>Soler Panel</a:t>
            </a:r>
          </a:p>
        </p:txBody>
      </p:sp>
      <p:sp>
        <p:nvSpPr>
          <p:cNvPr name="TextBox 16" id="16"/>
          <p:cNvSpPr txBox="true"/>
          <p:nvPr/>
        </p:nvSpPr>
        <p:spPr>
          <a:xfrm rot="0">
            <a:off x="13070918" y="7740439"/>
            <a:ext cx="2146498" cy="762000"/>
          </a:xfrm>
          <a:prstGeom prst="rect">
            <a:avLst/>
          </a:prstGeom>
        </p:spPr>
        <p:txBody>
          <a:bodyPr anchor="t" rtlCol="false" tIns="0" lIns="0" bIns="0" rIns="0">
            <a:spAutoFit/>
          </a:bodyPr>
          <a:lstStyle/>
          <a:p>
            <a:pPr algn="ctr">
              <a:lnSpc>
                <a:spcPts val="6299"/>
              </a:lnSpc>
            </a:pPr>
            <a:r>
              <a:rPr lang="en-US" sz="4500">
                <a:solidFill>
                  <a:srgbClr val="000000"/>
                </a:solidFill>
                <a:latin typeface="Clear Sans"/>
                <a:ea typeface="Clear Sans"/>
                <a:cs typeface="Clear Sans"/>
                <a:sym typeface="Clear Sans"/>
              </a:rPr>
              <a:t>Registor</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9144000" y="2173469"/>
            <a:ext cx="1492105" cy="6482951"/>
            <a:chOff x="0" y="0"/>
            <a:chExt cx="231166" cy="1004379"/>
          </a:xfrm>
        </p:grpSpPr>
        <p:sp>
          <p:nvSpPr>
            <p:cNvPr name="Freeform 3" id="3"/>
            <p:cNvSpPr/>
            <p:nvPr/>
          </p:nvSpPr>
          <p:spPr>
            <a:xfrm flipH="false" flipV="false" rot="0">
              <a:off x="0" y="0"/>
              <a:ext cx="231166" cy="1004379"/>
            </a:xfrm>
            <a:custGeom>
              <a:avLst/>
              <a:gdLst/>
              <a:ahLst/>
              <a:cxnLst/>
              <a:rect r="r" b="b" t="t" l="l"/>
              <a:pathLst>
                <a:path h="1004379" w="231166">
                  <a:moveTo>
                    <a:pt x="0" y="0"/>
                  </a:moveTo>
                  <a:lnTo>
                    <a:pt x="231166" y="0"/>
                  </a:lnTo>
                  <a:lnTo>
                    <a:pt x="231166" y="1004379"/>
                  </a:lnTo>
                  <a:lnTo>
                    <a:pt x="0" y="1004379"/>
                  </a:lnTo>
                  <a:close/>
                </a:path>
              </a:pathLst>
            </a:custGeom>
            <a:blipFill>
              <a:blip r:embed="rId2"/>
              <a:stretch>
                <a:fillRect l="-167241" t="0" r="-167241" b="0"/>
              </a:stretch>
            </a:blipFill>
          </p:spPr>
        </p:sp>
      </p:grpSp>
      <p:grpSp>
        <p:nvGrpSpPr>
          <p:cNvPr name="Group 4" id="4"/>
          <p:cNvGrpSpPr/>
          <p:nvPr/>
        </p:nvGrpSpPr>
        <p:grpSpPr>
          <a:xfrm rot="0">
            <a:off x="1028700" y="2173469"/>
            <a:ext cx="1492105" cy="6482951"/>
            <a:chOff x="0" y="0"/>
            <a:chExt cx="231166" cy="1004379"/>
          </a:xfrm>
        </p:grpSpPr>
        <p:sp>
          <p:nvSpPr>
            <p:cNvPr name="Freeform 5" id="5"/>
            <p:cNvSpPr/>
            <p:nvPr/>
          </p:nvSpPr>
          <p:spPr>
            <a:xfrm flipH="false" flipV="false" rot="0">
              <a:off x="0" y="0"/>
              <a:ext cx="231166" cy="1004379"/>
            </a:xfrm>
            <a:custGeom>
              <a:avLst/>
              <a:gdLst/>
              <a:ahLst/>
              <a:cxnLst/>
              <a:rect r="r" b="b" t="t" l="l"/>
              <a:pathLst>
                <a:path h="1004379" w="231166">
                  <a:moveTo>
                    <a:pt x="0" y="0"/>
                  </a:moveTo>
                  <a:lnTo>
                    <a:pt x="231166" y="0"/>
                  </a:lnTo>
                  <a:lnTo>
                    <a:pt x="231166" y="1004379"/>
                  </a:lnTo>
                  <a:lnTo>
                    <a:pt x="0" y="1004379"/>
                  </a:lnTo>
                  <a:close/>
                </a:path>
              </a:pathLst>
            </a:custGeom>
            <a:blipFill>
              <a:blip r:embed="rId2"/>
              <a:stretch>
                <a:fillRect l="-167241" t="0" r="-167241" b="0"/>
              </a:stretch>
            </a:blipFill>
          </p:spPr>
        </p:sp>
      </p:grpSp>
      <p:sp>
        <p:nvSpPr>
          <p:cNvPr name="TextBox 6" id="6"/>
          <p:cNvSpPr txBox="true"/>
          <p:nvPr/>
        </p:nvSpPr>
        <p:spPr>
          <a:xfrm rot="0">
            <a:off x="1028700" y="1057275"/>
            <a:ext cx="2916644" cy="364150"/>
          </a:xfrm>
          <a:prstGeom prst="rect">
            <a:avLst/>
          </a:prstGeom>
        </p:spPr>
        <p:txBody>
          <a:bodyPr anchor="t" rtlCol="false" tIns="0" lIns="0" bIns="0" rIns="0">
            <a:spAutoFit/>
          </a:bodyPr>
          <a:lstStyle/>
          <a:p>
            <a:pPr algn="l" marL="0" indent="0" lvl="0">
              <a:lnSpc>
                <a:spcPts val="2746"/>
              </a:lnSpc>
            </a:pPr>
            <a:r>
              <a:rPr lang="en-US" b="true" sz="2615">
                <a:solidFill>
                  <a:srgbClr val="407A44"/>
                </a:solidFill>
                <a:latin typeface="Canva Sans Bold"/>
                <a:ea typeface="Canva Sans Bold"/>
                <a:cs typeface="Canva Sans Bold"/>
                <a:sym typeface="Canva Sans Bold"/>
              </a:rPr>
              <a:t>ADVANTAGES</a:t>
            </a:r>
          </a:p>
        </p:txBody>
      </p:sp>
      <p:sp>
        <p:nvSpPr>
          <p:cNvPr name="TextBox 7" id="7"/>
          <p:cNvSpPr txBox="true"/>
          <p:nvPr/>
        </p:nvSpPr>
        <p:spPr>
          <a:xfrm rot="0">
            <a:off x="2848921" y="2390494"/>
            <a:ext cx="6271797" cy="3910965"/>
          </a:xfrm>
          <a:prstGeom prst="rect">
            <a:avLst/>
          </a:prstGeom>
        </p:spPr>
        <p:txBody>
          <a:bodyPr anchor="t" rtlCol="false" tIns="0" lIns="0" bIns="0" rIns="0">
            <a:spAutoFit/>
          </a:bodyPr>
          <a:lstStyle/>
          <a:p>
            <a:pPr algn="l" marL="453390" indent="-226695" lvl="1">
              <a:lnSpc>
                <a:spcPts val="5250"/>
              </a:lnSpc>
              <a:buFont typeface="Arial"/>
              <a:buChar char="•"/>
            </a:pPr>
            <a:r>
              <a:rPr lang="en-US" sz="2100">
                <a:solidFill>
                  <a:srgbClr val="3D3D3D"/>
                </a:solidFill>
                <a:latin typeface="Canva Sans"/>
                <a:ea typeface="Canva Sans"/>
                <a:cs typeface="Canva Sans"/>
                <a:sym typeface="Canva Sans"/>
              </a:rPr>
              <a:t>Simple</a:t>
            </a:r>
          </a:p>
          <a:p>
            <a:pPr algn="l" marL="453390" indent="-226695" lvl="1">
              <a:lnSpc>
                <a:spcPts val="5250"/>
              </a:lnSpc>
              <a:buFont typeface="Arial"/>
              <a:buChar char="•"/>
            </a:pPr>
            <a:r>
              <a:rPr lang="en-US" sz="2100">
                <a:solidFill>
                  <a:srgbClr val="3D3D3D"/>
                </a:solidFill>
                <a:latin typeface="Canva Sans"/>
                <a:ea typeface="Canva Sans"/>
                <a:cs typeface="Canva Sans"/>
                <a:sym typeface="Canva Sans"/>
              </a:rPr>
              <a:t> Low cost </a:t>
            </a:r>
          </a:p>
          <a:p>
            <a:pPr algn="l" marL="453390" indent="-226695" lvl="1">
              <a:lnSpc>
                <a:spcPts val="5250"/>
              </a:lnSpc>
              <a:buFont typeface="Arial"/>
              <a:buChar char="•"/>
            </a:pPr>
            <a:r>
              <a:rPr lang="en-US" sz="2100">
                <a:solidFill>
                  <a:srgbClr val="3D3D3D"/>
                </a:solidFill>
                <a:latin typeface="Canva Sans"/>
                <a:ea typeface="Canva Sans"/>
                <a:cs typeface="Canva Sans"/>
                <a:sym typeface="Canva Sans"/>
              </a:rPr>
              <a:t>Eco-Friendly </a:t>
            </a:r>
          </a:p>
          <a:p>
            <a:pPr algn="l" marL="453390" indent="-226695" lvl="1">
              <a:lnSpc>
                <a:spcPts val="5250"/>
              </a:lnSpc>
              <a:buFont typeface="Arial"/>
              <a:buChar char="•"/>
            </a:pPr>
            <a:r>
              <a:rPr lang="en-US" sz="2100">
                <a:solidFill>
                  <a:srgbClr val="3D3D3D"/>
                </a:solidFill>
                <a:latin typeface="Canva Sans"/>
                <a:ea typeface="Canva Sans"/>
                <a:cs typeface="Canva Sans"/>
                <a:sym typeface="Canva Sans"/>
              </a:rPr>
              <a:t>We can monitor directly using PC </a:t>
            </a:r>
          </a:p>
          <a:p>
            <a:pPr algn="l" marL="453390" indent="-226695" lvl="1">
              <a:lnSpc>
                <a:spcPts val="5250"/>
              </a:lnSpc>
              <a:buFont typeface="Arial"/>
              <a:buChar char="•"/>
            </a:pPr>
            <a:r>
              <a:rPr lang="en-US" sz="2100">
                <a:solidFill>
                  <a:srgbClr val="3D3D3D"/>
                </a:solidFill>
                <a:latin typeface="Canva Sans"/>
                <a:ea typeface="Canva Sans"/>
                <a:cs typeface="Canva Sans"/>
                <a:sym typeface="Canva Sans"/>
              </a:rPr>
              <a:t>Tracking accuracy is more </a:t>
            </a:r>
          </a:p>
          <a:p>
            <a:pPr algn="l" marL="453390" indent="-226695" lvl="1">
              <a:lnSpc>
                <a:spcPts val="5250"/>
              </a:lnSpc>
              <a:buFont typeface="Arial"/>
              <a:buChar char="•"/>
            </a:pPr>
            <a:r>
              <a:rPr lang="en-US" sz="2100">
                <a:solidFill>
                  <a:srgbClr val="3D3D3D"/>
                </a:solidFill>
                <a:latin typeface="Canva Sans"/>
                <a:ea typeface="Canva Sans"/>
                <a:cs typeface="Canva Sans"/>
                <a:sym typeface="Canva Sans"/>
              </a:rPr>
              <a:t>Reduce the usage of power from power grid</a:t>
            </a:r>
          </a:p>
        </p:txBody>
      </p:sp>
      <p:sp>
        <p:nvSpPr>
          <p:cNvPr name="TextBox 8" id="8"/>
          <p:cNvSpPr txBox="true"/>
          <p:nvPr/>
        </p:nvSpPr>
        <p:spPr>
          <a:xfrm rot="0">
            <a:off x="10872365" y="2390494"/>
            <a:ext cx="6150567" cy="3244215"/>
          </a:xfrm>
          <a:prstGeom prst="rect">
            <a:avLst/>
          </a:prstGeom>
        </p:spPr>
        <p:txBody>
          <a:bodyPr anchor="t" rtlCol="false" tIns="0" lIns="0" bIns="0" rIns="0">
            <a:spAutoFit/>
          </a:bodyPr>
          <a:lstStyle/>
          <a:p>
            <a:pPr algn="l" marL="453390" indent="-226695" lvl="1">
              <a:lnSpc>
                <a:spcPts val="5250"/>
              </a:lnSpc>
              <a:buFont typeface="Arial"/>
              <a:buChar char="•"/>
            </a:pPr>
            <a:r>
              <a:rPr lang="en-US" sz="2100" spc="-153">
                <a:solidFill>
                  <a:srgbClr val="3D3D3D"/>
                </a:solidFill>
                <a:latin typeface="Canva Sans"/>
                <a:ea typeface="Canva Sans"/>
                <a:cs typeface="Canva Sans"/>
                <a:sym typeface="Canva Sans"/>
              </a:rPr>
              <a:t> Storage or complimentary power system is required.</a:t>
            </a:r>
          </a:p>
          <a:p>
            <a:pPr algn="l" marL="453390" indent="-226695" lvl="1">
              <a:lnSpc>
                <a:spcPts val="5250"/>
              </a:lnSpc>
              <a:buFont typeface="Arial"/>
              <a:buChar char="•"/>
            </a:pPr>
            <a:r>
              <a:rPr lang="en-US" sz="2100" spc="-153">
                <a:solidFill>
                  <a:srgbClr val="3D3D3D"/>
                </a:solidFill>
                <a:latin typeface="Canva Sans"/>
                <a:ea typeface="Canva Sans"/>
                <a:cs typeface="Canva Sans"/>
                <a:sym typeface="Canva Sans"/>
              </a:rPr>
              <a:t>Limited power density. </a:t>
            </a:r>
          </a:p>
          <a:p>
            <a:pPr algn="l" marL="453390" indent="-226695" lvl="1">
              <a:lnSpc>
                <a:spcPts val="5250"/>
              </a:lnSpc>
              <a:buFont typeface="Arial"/>
              <a:buChar char="•"/>
            </a:pPr>
            <a:r>
              <a:rPr lang="en-US" sz="2100" spc="-153">
                <a:solidFill>
                  <a:srgbClr val="3D3D3D"/>
                </a:solidFill>
                <a:latin typeface="Canva Sans"/>
                <a:ea typeface="Canva Sans"/>
                <a:cs typeface="Canva Sans"/>
                <a:sym typeface="Canva Sans"/>
              </a:rPr>
              <a:t>Must be converted to AC when used in currently existing distribution grids</a:t>
            </a:r>
          </a:p>
        </p:txBody>
      </p:sp>
      <p:sp>
        <p:nvSpPr>
          <p:cNvPr name="TextBox 9" id="9"/>
          <p:cNvSpPr txBox="true"/>
          <p:nvPr/>
        </p:nvSpPr>
        <p:spPr>
          <a:xfrm rot="0">
            <a:off x="2848921" y="2135369"/>
            <a:ext cx="6295079" cy="396240"/>
          </a:xfrm>
          <a:prstGeom prst="rect">
            <a:avLst/>
          </a:prstGeom>
        </p:spPr>
        <p:txBody>
          <a:bodyPr anchor="t" rtlCol="false" tIns="0" lIns="0" bIns="0" rIns="0">
            <a:spAutoFit/>
          </a:bodyPr>
          <a:lstStyle/>
          <a:p>
            <a:pPr algn="just">
              <a:lnSpc>
                <a:spcPts val="3359"/>
              </a:lnSpc>
              <a:spcBef>
                <a:spcPct val="0"/>
              </a:spcBef>
            </a:pPr>
            <a:r>
              <a:rPr lang="en-US" b="true" sz="2400">
                <a:solidFill>
                  <a:srgbClr val="000000"/>
                </a:solidFill>
                <a:latin typeface="Canva Sans Bold"/>
                <a:ea typeface="Canva Sans Bold"/>
                <a:cs typeface="Canva Sans Bold"/>
                <a:sym typeface="Canva Sans Bold"/>
              </a:rPr>
              <a:t>SOLAR PROJECTS</a:t>
            </a:r>
          </a:p>
        </p:txBody>
      </p:sp>
      <p:sp>
        <p:nvSpPr>
          <p:cNvPr name="TextBox 10" id="10"/>
          <p:cNvSpPr txBox="true"/>
          <p:nvPr/>
        </p:nvSpPr>
        <p:spPr>
          <a:xfrm rot="0">
            <a:off x="10872365" y="2135369"/>
            <a:ext cx="5352630" cy="396240"/>
          </a:xfrm>
          <a:prstGeom prst="rect">
            <a:avLst/>
          </a:prstGeom>
        </p:spPr>
        <p:txBody>
          <a:bodyPr anchor="t" rtlCol="false" tIns="0" lIns="0" bIns="0" rIns="0">
            <a:spAutoFit/>
          </a:bodyPr>
          <a:lstStyle/>
          <a:p>
            <a:pPr algn="just">
              <a:lnSpc>
                <a:spcPts val="3359"/>
              </a:lnSpc>
              <a:spcBef>
                <a:spcPct val="0"/>
              </a:spcBef>
            </a:pPr>
            <a:r>
              <a:rPr lang="en-US" b="true" sz="2400">
                <a:solidFill>
                  <a:srgbClr val="000000"/>
                </a:solidFill>
                <a:latin typeface="Canva Sans Bold"/>
                <a:ea typeface="Canva Sans Bold"/>
                <a:cs typeface="Canva Sans Bold"/>
                <a:sym typeface="Canva Sans Bold"/>
              </a:rPr>
              <a:t>SOLAR PROJECT</a:t>
            </a:r>
          </a:p>
        </p:txBody>
      </p:sp>
      <p:sp>
        <p:nvSpPr>
          <p:cNvPr name="TextBox 11" id="11"/>
          <p:cNvSpPr txBox="true"/>
          <p:nvPr/>
        </p:nvSpPr>
        <p:spPr>
          <a:xfrm rot="0">
            <a:off x="9414042" y="1143000"/>
            <a:ext cx="2916644" cy="364150"/>
          </a:xfrm>
          <a:prstGeom prst="rect">
            <a:avLst/>
          </a:prstGeom>
        </p:spPr>
        <p:txBody>
          <a:bodyPr anchor="t" rtlCol="false" tIns="0" lIns="0" bIns="0" rIns="0">
            <a:spAutoFit/>
          </a:bodyPr>
          <a:lstStyle/>
          <a:p>
            <a:pPr algn="l" marL="0" indent="0" lvl="0">
              <a:lnSpc>
                <a:spcPts val="2746"/>
              </a:lnSpc>
            </a:pPr>
            <a:r>
              <a:rPr lang="en-US" b="true" sz="2615">
                <a:solidFill>
                  <a:srgbClr val="407A44"/>
                </a:solidFill>
                <a:latin typeface="Canva Sans Bold"/>
                <a:ea typeface="Canva Sans Bold"/>
                <a:cs typeface="Canva Sans Bold"/>
                <a:sym typeface="Canva Sans Bold"/>
              </a:rPr>
              <a:t>DISADVANTAGES</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572316" y="817653"/>
            <a:ext cx="11143355" cy="8651695"/>
          </a:xfrm>
          <a:custGeom>
            <a:avLst/>
            <a:gdLst/>
            <a:ahLst/>
            <a:cxnLst/>
            <a:rect r="r" b="b" t="t" l="l"/>
            <a:pathLst>
              <a:path h="8651695" w="11143355">
                <a:moveTo>
                  <a:pt x="0" y="0"/>
                </a:moveTo>
                <a:lnTo>
                  <a:pt x="11143355" y="0"/>
                </a:lnTo>
                <a:lnTo>
                  <a:pt x="11143355" y="8651694"/>
                </a:lnTo>
                <a:lnTo>
                  <a:pt x="0" y="865169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3688524" y="5067524"/>
            <a:ext cx="99088" cy="248245"/>
          </a:xfrm>
          <a:prstGeom prst="rect">
            <a:avLst/>
          </a:prstGeom>
        </p:spPr>
        <p:txBody>
          <a:bodyPr anchor="t" rtlCol="false" tIns="0" lIns="0" bIns="0" rIns="0">
            <a:spAutoFit/>
          </a:bodyPr>
          <a:lstStyle/>
          <a:p>
            <a:pPr algn="l">
              <a:lnSpc>
                <a:spcPts val="1483"/>
              </a:lnSpc>
            </a:pPr>
            <a:r>
              <a:rPr lang="en-US" sz="1059" spc="10">
                <a:solidFill>
                  <a:srgbClr val="C90D0C"/>
                </a:solidFill>
                <a:latin typeface="IBM Plex Sans"/>
                <a:ea typeface="IBM Plex Sans"/>
                <a:cs typeface="IBM Plex Sans"/>
                <a:sym typeface="IBM Plex Sans"/>
              </a:rPr>
              <a:t>C</a:t>
            </a:r>
          </a:p>
        </p:txBody>
      </p:sp>
      <p:sp>
        <p:nvSpPr>
          <p:cNvPr name="TextBox 4" id="4"/>
          <p:cNvSpPr txBox="true"/>
          <p:nvPr/>
        </p:nvSpPr>
        <p:spPr>
          <a:xfrm rot="0">
            <a:off x="3688524" y="6731951"/>
            <a:ext cx="99088" cy="248245"/>
          </a:xfrm>
          <a:prstGeom prst="rect">
            <a:avLst/>
          </a:prstGeom>
        </p:spPr>
        <p:txBody>
          <a:bodyPr anchor="t" rtlCol="false" tIns="0" lIns="0" bIns="0" rIns="0">
            <a:spAutoFit/>
          </a:bodyPr>
          <a:lstStyle/>
          <a:p>
            <a:pPr algn="l">
              <a:lnSpc>
                <a:spcPts val="1483"/>
              </a:lnSpc>
            </a:pPr>
            <a:r>
              <a:rPr lang="en-US" sz="1059" spc="10">
                <a:solidFill>
                  <a:srgbClr val="C90D0C"/>
                </a:solidFill>
                <a:latin typeface="IBM Plex Sans"/>
                <a:ea typeface="IBM Plex Sans"/>
                <a:cs typeface="IBM Plex Sans"/>
                <a:sym typeface="IBM Plex Sans"/>
              </a:rPr>
              <a:t>D</a:t>
            </a:r>
          </a:p>
        </p:txBody>
      </p:sp>
      <p:sp>
        <p:nvSpPr>
          <p:cNvPr name="TextBox 5" id="5"/>
          <p:cNvSpPr txBox="true"/>
          <p:nvPr/>
        </p:nvSpPr>
        <p:spPr>
          <a:xfrm rot="0">
            <a:off x="3692218" y="1738671"/>
            <a:ext cx="91537" cy="248245"/>
          </a:xfrm>
          <a:prstGeom prst="rect">
            <a:avLst/>
          </a:prstGeom>
        </p:spPr>
        <p:txBody>
          <a:bodyPr anchor="t" rtlCol="false" tIns="0" lIns="0" bIns="0" rIns="0">
            <a:spAutoFit/>
          </a:bodyPr>
          <a:lstStyle/>
          <a:p>
            <a:pPr algn="l">
              <a:lnSpc>
                <a:spcPts val="1483"/>
              </a:lnSpc>
            </a:pPr>
            <a:r>
              <a:rPr lang="en-US" sz="1059" spc="10">
                <a:solidFill>
                  <a:srgbClr val="C90D0C"/>
                </a:solidFill>
                <a:latin typeface="IBM Plex Sans"/>
                <a:ea typeface="IBM Plex Sans"/>
                <a:cs typeface="IBM Plex Sans"/>
                <a:sym typeface="IBM Plex Sans"/>
              </a:rPr>
              <a:t>A</a:t>
            </a:r>
          </a:p>
        </p:txBody>
      </p:sp>
      <p:sp>
        <p:nvSpPr>
          <p:cNvPr name="TextBox 6" id="6"/>
          <p:cNvSpPr txBox="true"/>
          <p:nvPr/>
        </p:nvSpPr>
        <p:spPr>
          <a:xfrm rot="0">
            <a:off x="3692218" y="3403098"/>
            <a:ext cx="91537" cy="248245"/>
          </a:xfrm>
          <a:prstGeom prst="rect">
            <a:avLst/>
          </a:prstGeom>
        </p:spPr>
        <p:txBody>
          <a:bodyPr anchor="t" rtlCol="false" tIns="0" lIns="0" bIns="0" rIns="0">
            <a:spAutoFit/>
          </a:bodyPr>
          <a:lstStyle/>
          <a:p>
            <a:pPr algn="l">
              <a:lnSpc>
                <a:spcPts val="1483"/>
              </a:lnSpc>
            </a:pPr>
            <a:r>
              <a:rPr lang="en-US" sz="1059" spc="10">
                <a:solidFill>
                  <a:srgbClr val="C90D0C"/>
                </a:solidFill>
                <a:latin typeface="IBM Plex Sans"/>
                <a:ea typeface="IBM Plex Sans"/>
                <a:cs typeface="IBM Plex Sans"/>
                <a:sym typeface="IBM Plex Sans"/>
              </a:rPr>
              <a:t>B</a:t>
            </a:r>
          </a:p>
        </p:txBody>
      </p:sp>
      <p:sp>
        <p:nvSpPr>
          <p:cNvPr name="TextBox 7" id="7"/>
          <p:cNvSpPr txBox="true"/>
          <p:nvPr/>
        </p:nvSpPr>
        <p:spPr>
          <a:xfrm rot="0">
            <a:off x="3692218" y="8396390"/>
            <a:ext cx="91537" cy="248245"/>
          </a:xfrm>
          <a:prstGeom prst="rect">
            <a:avLst/>
          </a:prstGeom>
        </p:spPr>
        <p:txBody>
          <a:bodyPr anchor="t" rtlCol="false" tIns="0" lIns="0" bIns="0" rIns="0">
            <a:spAutoFit/>
          </a:bodyPr>
          <a:lstStyle/>
          <a:p>
            <a:pPr algn="l">
              <a:lnSpc>
                <a:spcPts val="1483"/>
              </a:lnSpc>
            </a:pPr>
            <a:r>
              <a:rPr lang="en-US" sz="1059" spc="10">
                <a:solidFill>
                  <a:srgbClr val="C90D0C"/>
                </a:solidFill>
                <a:latin typeface="IBM Plex Sans"/>
                <a:ea typeface="IBM Plex Sans"/>
                <a:cs typeface="IBM Plex Sans"/>
                <a:sym typeface="IBM Plex Sans"/>
              </a:rPr>
              <a:t>E</a:t>
            </a:r>
          </a:p>
        </p:txBody>
      </p:sp>
      <p:sp>
        <p:nvSpPr>
          <p:cNvPr name="TextBox 8" id="8"/>
          <p:cNvSpPr txBox="true"/>
          <p:nvPr/>
        </p:nvSpPr>
        <p:spPr>
          <a:xfrm rot="0">
            <a:off x="4663129" y="831701"/>
            <a:ext cx="76308" cy="248245"/>
          </a:xfrm>
          <a:prstGeom prst="rect">
            <a:avLst/>
          </a:prstGeom>
        </p:spPr>
        <p:txBody>
          <a:bodyPr anchor="t" rtlCol="false" tIns="0" lIns="0" bIns="0" rIns="0">
            <a:spAutoFit/>
          </a:bodyPr>
          <a:lstStyle/>
          <a:p>
            <a:pPr algn="l">
              <a:lnSpc>
                <a:spcPts val="1483"/>
              </a:lnSpc>
            </a:pPr>
            <a:r>
              <a:rPr lang="en-US" sz="1059" spc="10">
                <a:solidFill>
                  <a:srgbClr val="C90D0C"/>
                </a:solidFill>
                <a:latin typeface="IBM Plex Sans"/>
                <a:ea typeface="IBM Plex Sans"/>
                <a:cs typeface="IBM Plex Sans"/>
                <a:sym typeface="IBM Plex Sans"/>
              </a:rPr>
              <a:t>1</a:t>
            </a:r>
          </a:p>
        </p:txBody>
      </p:sp>
      <p:sp>
        <p:nvSpPr>
          <p:cNvPr name="TextBox 9" id="9"/>
          <p:cNvSpPr txBox="true"/>
          <p:nvPr/>
        </p:nvSpPr>
        <p:spPr>
          <a:xfrm rot="0">
            <a:off x="3911510" y="9093750"/>
            <a:ext cx="1357581" cy="248245"/>
          </a:xfrm>
          <a:prstGeom prst="rect">
            <a:avLst/>
          </a:prstGeom>
        </p:spPr>
        <p:txBody>
          <a:bodyPr anchor="t" rtlCol="false" tIns="0" lIns="0" bIns="0" rIns="0">
            <a:spAutoFit/>
          </a:bodyPr>
          <a:lstStyle/>
          <a:p>
            <a:pPr algn="l">
              <a:lnSpc>
                <a:spcPts val="1483"/>
              </a:lnSpc>
            </a:pPr>
            <a:r>
              <a:rPr lang="en-US" sz="1059" spc="10">
                <a:solidFill>
                  <a:srgbClr val="C90D0C"/>
                </a:solidFill>
                <a:latin typeface="IBM Plex Sans"/>
                <a:ea typeface="IBM Plex Sans"/>
                <a:cs typeface="IBM Plex Sans"/>
                <a:sym typeface="IBM Plex Sans"/>
              </a:rPr>
              <a:t>Made with Tinkercad®</a:t>
            </a:r>
          </a:p>
        </p:txBody>
      </p:sp>
      <p:sp>
        <p:nvSpPr>
          <p:cNvPr name="TextBox 10" id="10"/>
          <p:cNvSpPr txBox="true"/>
          <p:nvPr/>
        </p:nvSpPr>
        <p:spPr>
          <a:xfrm rot="0">
            <a:off x="5609495" y="5320346"/>
            <a:ext cx="297541" cy="369172"/>
          </a:xfrm>
          <a:prstGeom prst="rect">
            <a:avLst/>
          </a:prstGeom>
        </p:spPr>
        <p:txBody>
          <a:bodyPr anchor="t" rtlCol="false" tIns="0" lIns="0" bIns="0" rIns="0">
            <a:spAutoFit/>
          </a:bodyPr>
          <a:lstStyle/>
          <a:p>
            <a:pPr algn="ctr">
              <a:lnSpc>
                <a:spcPts val="1177"/>
              </a:lnSpc>
            </a:pPr>
            <a:r>
              <a:rPr lang="en-US" sz="1059" spc="10">
                <a:solidFill>
                  <a:srgbClr val="C90D0C"/>
                </a:solidFill>
                <a:latin typeface="IBM Plex Sans"/>
                <a:ea typeface="IBM Plex Sans"/>
                <a:cs typeface="IBM Plex Sans"/>
                <a:sym typeface="IBM Plex Sans"/>
              </a:rPr>
              <a:t>LCD 16x2</a:t>
            </a:r>
          </a:p>
        </p:txBody>
      </p:sp>
      <p:sp>
        <p:nvSpPr>
          <p:cNvPr name="TextBox 11" id="11"/>
          <p:cNvSpPr txBox="true"/>
          <p:nvPr/>
        </p:nvSpPr>
        <p:spPr>
          <a:xfrm rot="0">
            <a:off x="6440523" y="831701"/>
            <a:ext cx="76308" cy="248245"/>
          </a:xfrm>
          <a:prstGeom prst="rect">
            <a:avLst/>
          </a:prstGeom>
        </p:spPr>
        <p:txBody>
          <a:bodyPr anchor="t" rtlCol="false" tIns="0" lIns="0" bIns="0" rIns="0">
            <a:spAutoFit/>
          </a:bodyPr>
          <a:lstStyle/>
          <a:p>
            <a:pPr algn="l">
              <a:lnSpc>
                <a:spcPts val="1483"/>
              </a:lnSpc>
            </a:pPr>
            <a:r>
              <a:rPr lang="en-US" sz="1059" spc="10">
                <a:solidFill>
                  <a:srgbClr val="C90D0C"/>
                </a:solidFill>
                <a:latin typeface="IBM Plex Sans"/>
                <a:ea typeface="IBM Plex Sans"/>
                <a:cs typeface="IBM Plex Sans"/>
                <a:sym typeface="IBM Plex Sans"/>
              </a:rPr>
              <a:t>2</a:t>
            </a:r>
          </a:p>
        </p:txBody>
      </p:sp>
      <p:sp>
        <p:nvSpPr>
          <p:cNvPr name="TextBox 12" id="12"/>
          <p:cNvSpPr txBox="true"/>
          <p:nvPr/>
        </p:nvSpPr>
        <p:spPr>
          <a:xfrm rot="0">
            <a:off x="8217918" y="831701"/>
            <a:ext cx="76308" cy="248245"/>
          </a:xfrm>
          <a:prstGeom prst="rect">
            <a:avLst/>
          </a:prstGeom>
        </p:spPr>
        <p:txBody>
          <a:bodyPr anchor="t" rtlCol="false" tIns="0" lIns="0" bIns="0" rIns="0">
            <a:spAutoFit/>
          </a:bodyPr>
          <a:lstStyle/>
          <a:p>
            <a:pPr algn="l">
              <a:lnSpc>
                <a:spcPts val="1483"/>
              </a:lnSpc>
            </a:pPr>
            <a:r>
              <a:rPr lang="en-US" sz="1059" spc="10">
                <a:solidFill>
                  <a:srgbClr val="C90D0C"/>
                </a:solidFill>
                <a:latin typeface="IBM Plex Sans"/>
                <a:ea typeface="IBM Plex Sans"/>
                <a:cs typeface="IBM Plex Sans"/>
                <a:sym typeface="IBM Plex Sans"/>
              </a:rPr>
              <a:t>3</a:t>
            </a:r>
          </a:p>
        </p:txBody>
      </p:sp>
      <p:sp>
        <p:nvSpPr>
          <p:cNvPr name="TextBox 13" id="13"/>
          <p:cNvSpPr txBox="true"/>
          <p:nvPr/>
        </p:nvSpPr>
        <p:spPr>
          <a:xfrm rot="0">
            <a:off x="9995274" y="831701"/>
            <a:ext cx="76308" cy="248245"/>
          </a:xfrm>
          <a:prstGeom prst="rect">
            <a:avLst/>
          </a:prstGeom>
        </p:spPr>
        <p:txBody>
          <a:bodyPr anchor="t" rtlCol="false" tIns="0" lIns="0" bIns="0" rIns="0">
            <a:spAutoFit/>
          </a:bodyPr>
          <a:lstStyle/>
          <a:p>
            <a:pPr algn="l">
              <a:lnSpc>
                <a:spcPts val="1483"/>
              </a:lnSpc>
            </a:pPr>
            <a:r>
              <a:rPr lang="en-US" sz="1059" spc="10">
                <a:solidFill>
                  <a:srgbClr val="C90D0C"/>
                </a:solidFill>
                <a:latin typeface="IBM Plex Sans"/>
                <a:ea typeface="IBM Plex Sans"/>
                <a:cs typeface="IBM Plex Sans"/>
                <a:sym typeface="IBM Plex Sans"/>
              </a:rPr>
              <a:t>4</a:t>
            </a:r>
          </a:p>
        </p:txBody>
      </p:sp>
      <p:sp>
        <p:nvSpPr>
          <p:cNvPr name="TextBox 14" id="14"/>
          <p:cNvSpPr txBox="true"/>
          <p:nvPr/>
        </p:nvSpPr>
        <p:spPr>
          <a:xfrm rot="0">
            <a:off x="11772669" y="831701"/>
            <a:ext cx="76308" cy="248245"/>
          </a:xfrm>
          <a:prstGeom prst="rect">
            <a:avLst/>
          </a:prstGeom>
        </p:spPr>
        <p:txBody>
          <a:bodyPr anchor="t" rtlCol="false" tIns="0" lIns="0" bIns="0" rIns="0">
            <a:spAutoFit/>
          </a:bodyPr>
          <a:lstStyle/>
          <a:p>
            <a:pPr algn="l">
              <a:lnSpc>
                <a:spcPts val="1483"/>
              </a:lnSpc>
            </a:pPr>
            <a:r>
              <a:rPr lang="en-US" sz="1059" spc="10">
                <a:solidFill>
                  <a:srgbClr val="C90D0C"/>
                </a:solidFill>
                <a:latin typeface="IBM Plex Sans"/>
                <a:ea typeface="IBM Plex Sans"/>
                <a:cs typeface="IBM Plex Sans"/>
                <a:sym typeface="IBM Plex Sans"/>
              </a:rPr>
              <a:t>5</a:t>
            </a:r>
          </a:p>
        </p:txBody>
      </p:sp>
      <p:sp>
        <p:nvSpPr>
          <p:cNvPr name="TextBox 15" id="15"/>
          <p:cNvSpPr txBox="true"/>
          <p:nvPr/>
        </p:nvSpPr>
        <p:spPr>
          <a:xfrm rot="0">
            <a:off x="10589160" y="8709021"/>
            <a:ext cx="1871541" cy="632974"/>
          </a:xfrm>
          <a:prstGeom prst="rect">
            <a:avLst/>
          </a:prstGeom>
        </p:spPr>
        <p:txBody>
          <a:bodyPr anchor="t" rtlCol="false" tIns="0" lIns="0" bIns="0" rIns="0">
            <a:spAutoFit/>
          </a:bodyPr>
          <a:lstStyle/>
          <a:p>
            <a:pPr algn="l">
              <a:lnSpc>
                <a:spcPts val="2354"/>
              </a:lnSpc>
            </a:pPr>
            <a:r>
              <a:rPr lang="en-US" sz="1059" spc="10">
                <a:solidFill>
                  <a:srgbClr val="C90D0C"/>
                </a:solidFill>
                <a:latin typeface="IBM Plex Sans"/>
                <a:ea typeface="IBM Plex Sans"/>
                <a:cs typeface="IBM Plex Sans"/>
                <a:sym typeface="IBM Plex Sans"/>
              </a:rPr>
              <a:t>Title: Date:12/28/2024, 4:48:16 AM</a:t>
            </a:r>
          </a:p>
        </p:txBody>
      </p:sp>
      <p:sp>
        <p:nvSpPr>
          <p:cNvPr name="TextBox 16" id="16"/>
          <p:cNvSpPr txBox="true"/>
          <p:nvPr/>
        </p:nvSpPr>
        <p:spPr>
          <a:xfrm rot="0">
            <a:off x="10987831" y="8709021"/>
            <a:ext cx="785569" cy="333970"/>
          </a:xfrm>
          <a:prstGeom prst="rect">
            <a:avLst/>
          </a:prstGeom>
        </p:spPr>
        <p:txBody>
          <a:bodyPr anchor="t" rtlCol="false" tIns="0" lIns="0" bIns="0" rIns="0">
            <a:spAutoFit/>
          </a:bodyPr>
          <a:lstStyle/>
          <a:p>
            <a:pPr algn="l">
              <a:lnSpc>
                <a:spcPts val="2354"/>
              </a:lnSpc>
            </a:pPr>
            <a:r>
              <a:rPr lang="en-US" sz="1059" spc="10">
                <a:solidFill>
                  <a:srgbClr val="C90D0C"/>
                </a:solidFill>
                <a:latin typeface="IBM Plex Sans"/>
                <a:ea typeface="IBM Plex Sans"/>
                <a:cs typeface="IBM Plex Sans"/>
                <a:sym typeface="IBM Plex Sans"/>
              </a:rPr>
              <a:t>Project Solar</a:t>
            </a:r>
          </a:p>
        </p:txBody>
      </p:sp>
      <p:sp>
        <p:nvSpPr>
          <p:cNvPr name="TextBox 17" id="17"/>
          <p:cNvSpPr txBox="true"/>
          <p:nvPr/>
        </p:nvSpPr>
        <p:spPr>
          <a:xfrm rot="0">
            <a:off x="13550076" y="831701"/>
            <a:ext cx="76308" cy="248245"/>
          </a:xfrm>
          <a:prstGeom prst="rect">
            <a:avLst/>
          </a:prstGeom>
        </p:spPr>
        <p:txBody>
          <a:bodyPr anchor="t" rtlCol="false" tIns="0" lIns="0" bIns="0" rIns="0">
            <a:spAutoFit/>
          </a:bodyPr>
          <a:lstStyle/>
          <a:p>
            <a:pPr algn="l">
              <a:lnSpc>
                <a:spcPts val="1483"/>
              </a:lnSpc>
            </a:pPr>
            <a:r>
              <a:rPr lang="en-US" sz="1059" spc="10">
                <a:solidFill>
                  <a:srgbClr val="C90D0C"/>
                </a:solidFill>
                <a:latin typeface="IBM Plex Sans"/>
                <a:ea typeface="IBM Plex Sans"/>
                <a:cs typeface="IBM Plex Sans"/>
                <a:sym typeface="IBM Plex Sans"/>
              </a:rPr>
              <a:t>6</a:t>
            </a:r>
          </a:p>
        </p:txBody>
      </p:sp>
      <p:sp>
        <p:nvSpPr>
          <p:cNvPr name="TextBox 18" id="18"/>
          <p:cNvSpPr txBox="true"/>
          <p:nvPr/>
        </p:nvSpPr>
        <p:spPr>
          <a:xfrm rot="0">
            <a:off x="13479491" y="9093750"/>
            <a:ext cx="396768" cy="248245"/>
          </a:xfrm>
          <a:prstGeom prst="rect">
            <a:avLst/>
          </a:prstGeom>
        </p:spPr>
        <p:txBody>
          <a:bodyPr anchor="t" rtlCol="false" tIns="0" lIns="0" bIns="0" rIns="0">
            <a:spAutoFit/>
          </a:bodyPr>
          <a:lstStyle/>
          <a:p>
            <a:pPr algn="l">
              <a:lnSpc>
                <a:spcPts val="1483"/>
              </a:lnSpc>
            </a:pPr>
            <a:r>
              <a:rPr lang="en-US" sz="1059" spc="10">
                <a:solidFill>
                  <a:srgbClr val="C90D0C"/>
                </a:solidFill>
                <a:latin typeface="IBM Plex Sans"/>
                <a:ea typeface="IBM Plex Sans"/>
                <a:cs typeface="IBM Plex Sans"/>
                <a:sym typeface="IBM Plex Sans"/>
              </a:rPr>
              <a:t>Sheet:</a:t>
            </a:r>
          </a:p>
        </p:txBody>
      </p:sp>
      <p:sp>
        <p:nvSpPr>
          <p:cNvPr name="TextBox 19" id="19"/>
          <p:cNvSpPr txBox="true"/>
          <p:nvPr/>
        </p:nvSpPr>
        <p:spPr>
          <a:xfrm rot="0">
            <a:off x="13977818" y="9093750"/>
            <a:ext cx="190763" cy="248245"/>
          </a:xfrm>
          <a:prstGeom prst="rect">
            <a:avLst/>
          </a:prstGeom>
        </p:spPr>
        <p:txBody>
          <a:bodyPr anchor="t" rtlCol="false" tIns="0" lIns="0" bIns="0" rIns="0">
            <a:spAutoFit/>
          </a:bodyPr>
          <a:lstStyle/>
          <a:p>
            <a:pPr algn="l">
              <a:lnSpc>
                <a:spcPts val="1483"/>
              </a:lnSpc>
            </a:pPr>
            <a:r>
              <a:rPr lang="en-US" sz="1059" spc="10">
                <a:solidFill>
                  <a:srgbClr val="C90D0C"/>
                </a:solidFill>
                <a:latin typeface="IBM Plex Sans"/>
                <a:ea typeface="IBM Plex Sans"/>
                <a:cs typeface="IBM Plex Sans"/>
                <a:sym typeface="IBM Plex Sans"/>
              </a:rPr>
              <a:t>1/1</a:t>
            </a:r>
          </a:p>
        </p:txBody>
      </p:sp>
      <p:sp>
        <p:nvSpPr>
          <p:cNvPr name="TextBox 20" id="20"/>
          <p:cNvSpPr txBox="true"/>
          <p:nvPr/>
        </p:nvSpPr>
        <p:spPr>
          <a:xfrm rot="0">
            <a:off x="14502329" y="5067524"/>
            <a:ext cx="99088" cy="248245"/>
          </a:xfrm>
          <a:prstGeom prst="rect">
            <a:avLst/>
          </a:prstGeom>
        </p:spPr>
        <p:txBody>
          <a:bodyPr anchor="t" rtlCol="false" tIns="0" lIns="0" bIns="0" rIns="0">
            <a:spAutoFit/>
          </a:bodyPr>
          <a:lstStyle/>
          <a:p>
            <a:pPr algn="l">
              <a:lnSpc>
                <a:spcPts val="1483"/>
              </a:lnSpc>
            </a:pPr>
            <a:r>
              <a:rPr lang="en-US" sz="1059" spc="10">
                <a:solidFill>
                  <a:srgbClr val="C90D0C"/>
                </a:solidFill>
                <a:latin typeface="IBM Plex Sans"/>
                <a:ea typeface="IBM Plex Sans"/>
                <a:cs typeface="IBM Plex Sans"/>
                <a:sym typeface="IBM Plex Sans"/>
              </a:rPr>
              <a:t>C</a:t>
            </a:r>
          </a:p>
        </p:txBody>
      </p:sp>
      <p:sp>
        <p:nvSpPr>
          <p:cNvPr name="TextBox 21" id="21"/>
          <p:cNvSpPr txBox="true"/>
          <p:nvPr/>
        </p:nvSpPr>
        <p:spPr>
          <a:xfrm rot="0">
            <a:off x="14502329" y="6731951"/>
            <a:ext cx="99088" cy="248245"/>
          </a:xfrm>
          <a:prstGeom prst="rect">
            <a:avLst/>
          </a:prstGeom>
        </p:spPr>
        <p:txBody>
          <a:bodyPr anchor="t" rtlCol="false" tIns="0" lIns="0" bIns="0" rIns="0">
            <a:spAutoFit/>
          </a:bodyPr>
          <a:lstStyle/>
          <a:p>
            <a:pPr algn="l">
              <a:lnSpc>
                <a:spcPts val="1483"/>
              </a:lnSpc>
            </a:pPr>
            <a:r>
              <a:rPr lang="en-US" sz="1059" spc="10">
                <a:solidFill>
                  <a:srgbClr val="C90D0C"/>
                </a:solidFill>
                <a:latin typeface="IBM Plex Sans"/>
                <a:ea typeface="IBM Plex Sans"/>
                <a:cs typeface="IBM Plex Sans"/>
                <a:sym typeface="IBM Plex Sans"/>
              </a:rPr>
              <a:t>D</a:t>
            </a:r>
          </a:p>
        </p:txBody>
      </p:sp>
      <p:sp>
        <p:nvSpPr>
          <p:cNvPr name="TextBox 22" id="22"/>
          <p:cNvSpPr txBox="true"/>
          <p:nvPr/>
        </p:nvSpPr>
        <p:spPr>
          <a:xfrm rot="0">
            <a:off x="14506036" y="1738671"/>
            <a:ext cx="91537" cy="248245"/>
          </a:xfrm>
          <a:prstGeom prst="rect">
            <a:avLst/>
          </a:prstGeom>
        </p:spPr>
        <p:txBody>
          <a:bodyPr anchor="t" rtlCol="false" tIns="0" lIns="0" bIns="0" rIns="0">
            <a:spAutoFit/>
          </a:bodyPr>
          <a:lstStyle/>
          <a:p>
            <a:pPr algn="l">
              <a:lnSpc>
                <a:spcPts val="1483"/>
              </a:lnSpc>
            </a:pPr>
            <a:r>
              <a:rPr lang="en-US" sz="1059" spc="10">
                <a:solidFill>
                  <a:srgbClr val="C90D0C"/>
                </a:solidFill>
                <a:latin typeface="IBM Plex Sans"/>
                <a:ea typeface="IBM Plex Sans"/>
                <a:cs typeface="IBM Plex Sans"/>
                <a:sym typeface="IBM Plex Sans"/>
              </a:rPr>
              <a:t>A</a:t>
            </a:r>
          </a:p>
        </p:txBody>
      </p:sp>
      <p:sp>
        <p:nvSpPr>
          <p:cNvPr name="TextBox 23" id="23"/>
          <p:cNvSpPr txBox="true"/>
          <p:nvPr/>
        </p:nvSpPr>
        <p:spPr>
          <a:xfrm rot="0">
            <a:off x="14506036" y="3403098"/>
            <a:ext cx="91537" cy="248245"/>
          </a:xfrm>
          <a:prstGeom prst="rect">
            <a:avLst/>
          </a:prstGeom>
        </p:spPr>
        <p:txBody>
          <a:bodyPr anchor="t" rtlCol="false" tIns="0" lIns="0" bIns="0" rIns="0">
            <a:spAutoFit/>
          </a:bodyPr>
          <a:lstStyle/>
          <a:p>
            <a:pPr algn="l">
              <a:lnSpc>
                <a:spcPts val="1483"/>
              </a:lnSpc>
            </a:pPr>
            <a:r>
              <a:rPr lang="en-US" sz="1059" spc="10">
                <a:solidFill>
                  <a:srgbClr val="C90D0C"/>
                </a:solidFill>
                <a:latin typeface="IBM Plex Sans"/>
                <a:ea typeface="IBM Plex Sans"/>
                <a:cs typeface="IBM Plex Sans"/>
                <a:sym typeface="IBM Plex Sans"/>
              </a:rPr>
              <a:t>B</a:t>
            </a:r>
          </a:p>
        </p:txBody>
      </p:sp>
      <p:sp>
        <p:nvSpPr>
          <p:cNvPr name="TextBox 24" id="24"/>
          <p:cNvSpPr txBox="true"/>
          <p:nvPr/>
        </p:nvSpPr>
        <p:spPr>
          <a:xfrm rot="0">
            <a:off x="14506036" y="8396390"/>
            <a:ext cx="91537" cy="248245"/>
          </a:xfrm>
          <a:prstGeom prst="rect">
            <a:avLst/>
          </a:prstGeom>
        </p:spPr>
        <p:txBody>
          <a:bodyPr anchor="t" rtlCol="false" tIns="0" lIns="0" bIns="0" rIns="0">
            <a:spAutoFit/>
          </a:bodyPr>
          <a:lstStyle/>
          <a:p>
            <a:pPr algn="l">
              <a:lnSpc>
                <a:spcPts val="1483"/>
              </a:lnSpc>
            </a:pPr>
            <a:r>
              <a:rPr lang="en-US" sz="1059" spc="10">
                <a:solidFill>
                  <a:srgbClr val="C90D0C"/>
                </a:solidFill>
                <a:latin typeface="IBM Plex Sans"/>
                <a:ea typeface="IBM Plex Sans"/>
                <a:cs typeface="IBM Plex Sans"/>
                <a:sym typeface="IBM Plex Sans"/>
              </a:rPr>
              <a:t>E</a:t>
            </a:r>
          </a:p>
        </p:txBody>
      </p:sp>
      <p:sp>
        <p:nvSpPr>
          <p:cNvPr name="TextBox 25" id="25"/>
          <p:cNvSpPr txBox="true"/>
          <p:nvPr/>
        </p:nvSpPr>
        <p:spPr>
          <a:xfrm rot="0">
            <a:off x="5280765" y="1861350"/>
            <a:ext cx="154860" cy="410249"/>
          </a:xfrm>
          <a:prstGeom prst="rect">
            <a:avLst/>
          </a:prstGeom>
        </p:spPr>
        <p:txBody>
          <a:bodyPr anchor="t" rtlCol="false" tIns="0" lIns="0" bIns="0" rIns="0">
            <a:spAutoFit/>
          </a:bodyPr>
          <a:lstStyle/>
          <a:p>
            <a:pPr algn="ctr">
              <a:lnSpc>
                <a:spcPts val="1569"/>
              </a:lnSpc>
            </a:pPr>
            <a:r>
              <a:rPr lang="en-US" sz="741" spc="7">
                <a:solidFill>
                  <a:srgbClr val="808080"/>
                </a:solidFill>
                <a:latin typeface="IBM Plex Sans"/>
                <a:ea typeface="IBM Plex Sans"/>
                <a:cs typeface="IBM Plex Sans"/>
                <a:sym typeface="IBM Plex Sans"/>
              </a:rPr>
              <a:t>R9 10k</a:t>
            </a:r>
          </a:p>
        </p:txBody>
      </p:sp>
      <p:sp>
        <p:nvSpPr>
          <p:cNvPr name="TextBox 26" id="26"/>
          <p:cNvSpPr txBox="true"/>
          <p:nvPr/>
        </p:nvSpPr>
        <p:spPr>
          <a:xfrm rot="0">
            <a:off x="5695157" y="4844439"/>
            <a:ext cx="122776" cy="163301"/>
          </a:xfrm>
          <a:prstGeom prst="rect">
            <a:avLst/>
          </a:prstGeom>
        </p:spPr>
        <p:txBody>
          <a:bodyPr anchor="t" rtlCol="false" tIns="0" lIns="0" bIns="0" rIns="0">
            <a:spAutoFit/>
          </a:bodyPr>
          <a:lstStyle/>
          <a:p>
            <a:pPr algn="l">
              <a:lnSpc>
                <a:spcPts val="1038"/>
              </a:lnSpc>
            </a:pPr>
            <a:r>
              <a:rPr lang="en-US" sz="741" spc="7">
                <a:solidFill>
                  <a:srgbClr val="808080"/>
                </a:solidFill>
                <a:latin typeface="IBM Plex Sans"/>
                <a:ea typeface="IBM Plex Sans"/>
                <a:cs typeface="IBM Plex Sans"/>
                <a:sym typeface="IBM Plex Sans"/>
              </a:rPr>
              <a:t>U1</a:t>
            </a:r>
          </a:p>
        </p:txBody>
      </p:sp>
      <p:sp>
        <p:nvSpPr>
          <p:cNvPr name="TextBox 27" id="27"/>
          <p:cNvSpPr txBox="true"/>
          <p:nvPr/>
        </p:nvSpPr>
        <p:spPr>
          <a:xfrm rot="0">
            <a:off x="6078096" y="1861350"/>
            <a:ext cx="154860" cy="410249"/>
          </a:xfrm>
          <a:prstGeom prst="rect">
            <a:avLst/>
          </a:prstGeom>
        </p:spPr>
        <p:txBody>
          <a:bodyPr anchor="t" rtlCol="false" tIns="0" lIns="0" bIns="0" rIns="0">
            <a:spAutoFit/>
          </a:bodyPr>
          <a:lstStyle/>
          <a:p>
            <a:pPr algn="ctr">
              <a:lnSpc>
                <a:spcPts val="1569"/>
              </a:lnSpc>
            </a:pPr>
            <a:r>
              <a:rPr lang="en-US" sz="741" spc="7">
                <a:solidFill>
                  <a:srgbClr val="808080"/>
                </a:solidFill>
                <a:latin typeface="IBM Plex Sans"/>
                <a:ea typeface="IBM Plex Sans"/>
                <a:cs typeface="IBM Plex Sans"/>
                <a:sym typeface="IBM Plex Sans"/>
              </a:rPr>
              <a:t>R8 10k</a:t>
            </a:r>
          </a:p>
        </p:txBody>
      </p:sp>
      <p:sp>
        <p:nvSpPr>
          <p:cNvPr name="TextBox 28" id="28"/>
          <p:cNvSpPr txBox="true"/>
          <p:nvPr/>
        </p:nvSpPr>
        <p:spPr>
          <a:xfrm rot="0">
            <a:off x="6851676" y="2108311"/>
            <a:ext cx="122776" cy="163301"/>
          </a:xfrm>
          <a:prstGeom prst="rect">
            <a:avLst/>
          </a:prstGeom>
        </p:spPr>
        <p:txBody>
          <a:bodyPr anchor="t" rtlCol="false" tIns="0" lIns="0" bIns="0" rIns="0">
            <a:spAutoFit/>
          </a:bodyPr>
          <a:lstStyle/>
          <a:p>
            <a:pPr algn="l">
              <a:lnSpc>
                <a:spcPts val="1038"/>
              </a:lnSpc>
            </a:pPr>
            <a:r>
              <a:rPr lang="en-US" sz="741" spc="7">
                <a:solidFill>
                  <a:srgbClr val="808080"/>
                </a:solidFill>
                <a:latin typeface="IBM Plex Sans"/>
                <a:ea typeface="IBM Plex Sans"/>
                <a:cs typeface="IBM Plex Sans"/>
                <a:sym typeface="IBM Plex Sans"/>
              </a:rPr>
              <a:t>R6</a:t>
            </a:r>
          </a:p>
        </p:txBody>
      </p:sp>
      <p:sp>
        <p:nvSpPr>
          <p:cNvPr name="TextBox 29" id="29"/>
          <p:cNvSpPr txBox="true"/>
          <p:nvPr/>
        </p:nvSpPr>
        <p:spPr>
          <a:xfrm rot="0">
            <a:off x="7649006" y="2108311"/>
            <a:ext cx="122776" cy="163301"/>
          </a:xfrm>
          <a:prstGeom prst="rect">
            <a:avLst/>
          </a:prstGeom>
        </p:spPr>
        <p:txBody>
          <a:bodyPr anchor="t" rtlCol="false" tIns="0" lIns="0" bIns="0" rIns="0">
            <a:spAutoFit/>
          </a:bodyPr>
          <a:lstStyle/>
          <a:p>
            <a:pPr algn="l">
              <a:lnSpc>
                <a:spcPts val="1038"/>
              </a:lnSpc>
            </a:pPr>
            <a:r>
              <a:rPr lang="en-US" sz="741" spc="7">
                <a:solidFill>
                  <a:srgbClr val="808080"/>
                </a:solidFill>
                <a:latin typeface="IBM Plex Sans"/>
                <a:ea typeface="IBM Plex Sans"/>
                <a:cs typeface="IBM Plex Sans"/>
                <a:sym typeface="IBM Plex Sans"/>
              </a:rPr>
              <a:t>R5</a:t>
            </a:r>
          </a:p>
        </p:txBody>
      </p:sp>
      <p:sp>
        <p:nvSpPr>
          <p:cNvPr name="TextBox 30" id="30"/>
          <p:cNvSpPr txBox="true"/>
          <p:nvPr/>
        </p:nvSpPr>
        <p:spPr>
          <a:xfrm rot="0">
            <a:off x="8197167" y="3379348"/>
            <a:ext cx="218838" cy="163301"/>
          </a:xfrm>
          <a:prstGeom prst="rect">
            <a:avLst/>
          </a:prstGeom>
        </p:spPr>
        <p:txBody>
          <a:bodyPr anchor="t" rtlCol="false" tIns="0" lIns="0" bIns="0" rIns="0">
            <a:spAutoFit/>
          </a:bodyPr>
          <a:lstStyle/>
          <a:p>
            <a:pPr algn="l">
              <a:lnSpc>
                <a:spcPts val="1038"/>
              </a:lnSpc>
            </a:pPr>
            <a:r>
              <a:rPr lang="en-US" sz="741" spc="7">
                <a:solidFill>
                  <a:srgbClr val="808080"/>
                </a:solidFill>
                <a:latin typeface="IBM Plex Sans"/>
                <a:ea typeface="IBM Plex Sans"/>
                <a:cs typeface="IBM Plex Sans"/>
                <a:sym typeface="IBM Plex Sans"/>
              </a:rPr>
              <a:t>SC1-</a:t>
            </a:r>
          </a:p>
        </p:txBody>
      </p:sp>
      <p:sp>
        <p:nvSpPr>
          <p:cNvPr name="TextBox 31" id="31"/>
          <p:cNvSpPr txBox="true"/>
          <p:nvPr/>
        </p:nvSpPr>
        <p:spPr>
          <a:xfrm rot="0">
            <a:off x="8386153" y="4226513"/>
            <a:ext cx="122776" cy="163301"/>
          </a:xfrm>
          <a:prstGeom prst="rect">
            <a:avLst/>
          </a:prstGeom>
        </p:spPr>
        <p:txBody>
          <a:bodyPr anchor="t" rtlCol="false" tIns="0" lIns="0" bIns="0" rIns="0">
            <a:spAutoFit/>
          </a:bodyPr>
          <a:lstStyle/>
          <a:p>
            <a:pPr algn="l">
              <a:lnSpc>
                <a:spcPts val="1038"/>
              </a:lnSpc>
            </a:pPr>
            <a:r>
              <a:rPr lang="en-US" sz="741" spc="7">
                <a:solidFill>
                  <a:srgbClr val="808080"/>
                </a:solidFill>
                <a:latin typeface="IBM Plex Sans"/>
                <a:ea typeface="IBM Plex Sans"/>
                <a:cs typeface="IBM Plex Sans"/>
                <a:sym typeface="IBM Plex Sans"/>
              </a:rPr>
              <a:t>U2</a:t>
            </a:r>
          </a:p>
        </p:txBody>
      </p:sp>
      <p:sp>
        <p:nvSpPr>
          <p:cNvPr name="TextBox 32" id="32"/>
          <p:cNvSpPr txBox="true"/>
          <p:nvPr/>
        </p:nvSpPr>
        <p:spPr>
          <a:xfrm rot="0">
            <a:off x="8284052" y="5167182"/>
            <a:ext cx="331050" cy="248898"/>
          </a:xfrm>
          <a:prstGeom prst="rect">
            <a:avLst/>
          </a:prstGeom>
        </p:spPr>
        <p:txBody>
          <a:bodyPr anchor="t" rtlCol="false" tIns="0" lIns="0" bIns="0" rIns="0">
            <a:spAutoFit/>
          </a:bodyPr>
          <a:lstStyle/>
          <a:p>
            <a:pPr algn="ctr">
              <a:lnSpc>
                <a:spcPts val="823"/>
              </a:lnSpc>
            </a:pPr>
            <a:r>
              <a:rPr lang="en-US" sz="741" spc="7">
                <a:solidFill>
                  <a:srgbClr val="C90D0C"/>
                </a:solidFill>
                <a:latin typeface="IBM Plex Sans"/>
                <a:ea typeface="IBM Plex Sans"/>
                <a:cs typeface="IBM Plex Sans"/>
                <a:sym typeface="IBM Plex Sans"/>
              </a:rPr>
              <a:t>Arduino UNO</a:t>
            </a:r>
          </a:p>
        </p:txBody>
      </p:sp>
      <p:sp>
        <p:nvSpPr>
          <p:cNvPr name="TextBox 33" id="33"/>
          <p:cNvSpPr txBox="true"/>
          <p:nvPr/>
        </p:nvSpPr>
        <p:spPr>
          <a:xfrm rot="0">
            <a:off x="8525305" y="2108311"/>
            <a:ext cx="122776" cy="163301"/>
          </a:xfrm>
          <a:prstGeom prst="rect">
            <a:avLst/>
          </a:prstGeom>
        </p:spPr>
        <p:txBody>
          <a:bodyPr anchor="t" rtlCol="false" tIns="0" lIns="0" bIns="0" rIns="0">
            <a:spAutoFit/>
          </a:bodyPr>
          <a:lstStyle/>
          <a:p>
            <a:pPr algn="l">
              <a:lnSpc>
                <a:spcPts val="1038"/>
              </a:lnSpc>
            </a:pPr>
            <a:r>
              <a:rPr lang="en-US" sz="741" spc="7">
                <a:solidFill>
                  <a:srgbClr val="808080"/>
                </a:solidFill>
                <a:latin typeface="IBM Plex Sans"/>
                <a:ea typeface="IBM Plex Sans"/>
                <a:cs typeface="IBM Plex Sans"/>
                <a:sym typeface="IBM Plex Sans"/>
              </a:rPr>
              <a:t>R4</a:t>
            </a:r>
          </a:p>
        </p:txBody>
      </p:sp>
      <p:sp>
        <p:nvSpPr>
          <p:cNvPr name="TextBox 34" id="34"/>
          <p:cNvSpPr txBox="true"/>
          <p:nvPr/>
        </p:nvSpPr>
        <p:spPr>
          <a:xfrm rot="0">
            <a:off x="8559305" y="7542346"/>
            <a:ext cx="176190" cy="410249"/>
          </a:xfrm>
          <a:prstGeom prst="rect">
            <a:avLst/>
          </a:prstGeom>
        </p:spPr>
        <p:txBody>
          <a:bodyPr anchor="t" rtlCol="false" tIns="0" lIns="0" bIns="0" rIns="0">
            <a:spAutoFit/>
          </a:bodyPr>
          <a:lstStyle/>
          <a:p>
            <a:pPr algn="ctr">
              <a:lnSpc>
                <a:spcPts val="1569"/>
              </a:lnSpc>
            </a:pPr>
            <a:r>
              <a:rPr lang="en-US" sz="741" spc="7">
                <a:solidFill>
                  <a:srgbClr val="808080"/>
                </a:solidFill>
                <a:latin typeface="IBM Plex Sans"/>
                <a:ea typeface="IBM Plex Sans"/>
                <a:cs typeface="IBM Plex Sans"/>
                <a:sym typeface="IBM Plex Sans"/>
              </a:rPr>
              <a:t>R10 10k</a:t>
            </a:r>
          </a:p>
        </p:txBody>
      </p:sp>
      <p:sp>
        <p:nvSpPr>
          <p:cNvPr name="TextBox 35" id="35"/>
          <p:cNvSpPr txBox="true"/>
          <p:nvPr/>
        </p:nvSpPr>
        <p:spPr>
          <a:xfrm rot="0">
            <a:off x="9267419" y="1861350"/>
            <a:ext cx="154860" cy="410249"/>
          </a:xfrm>
          <a:prstGeom prst="rect">
            <a:avLst/>
          </a:prstGeom>
        </p:spPr>
        <p:txBody>
          <a:bodyPr anchor="t" rtlCol="false" tIns="0" lIns="0" bIns="0" rIns="0">
            <a:spAutoFit/>
          </a:bodyPr>
          <a:lstStyle/>
          <a:p>
            <a:pPr algn="ctr">
              <a:lnSpc>
                <a:spcPts val="1569"/>
              </a:lnSpc>
            </a:pPr>
            <a:r>
              <a:rPr lang="en-US" sz="741" spc="7">
                <a:solidFill>
                  <a:srgbClr val="808080"/>
                </a:solidFill>
                <a:latin typeface="IBM Plex Sans"/>
                <a:ea typeface="IBM Plex Sans"/>
                <a:cs typeface="IBM Plex Sans"/>
                <a:sym typeface="IBM Plex Sans"/>
              </a:rPr>
              <a:t>R7 10k</a:t>
            </a:r>
          </a:p>
        </p:txBody>
      </p:sp>
      <p:sp>
        <p:nvSpPr>
          <p:cNvPr name="TextBox 36" id="36"/>
          <p:cNvSpPr txBox="true"/>
          <p:nvPr/>
        </p:nvSpPr>
        <p:spPr>
          <a:xfrm rot="0">
            <a:off x="9193834" y="1435849"/>
            <a:ext cx="293684" cy="163301"/>
          </a:xfrm>
          <a:prstGeom prst="rect">
            <a:avLst/>
          </a:prstGeom>
        </p:spPr>
        <p:txBody>
          <a:bodyPr anchor="t" rtlCol="false" tIns="0" lIns="0" bIns="0" rIns="0">
            <a:spAutoFit/>
          </a:bodyPr>
          <a:lstStyle/>
          <a:p>
            <a:pPr algn="l">
              <a:lnSpc>
                <a:spcPts val="1038"/>
              </a:lnSpc>
            </a:pPr>
            <a:r>
              <a:rPr lang="en-US" sz="741" spc="7">
                <a:solidFill>
                  <a:srgbClr val="808080"/>
                </a:solidFill>
                <a:latin typeface="IBM Plex Sans"/>
                <a:ea typeface="IBM Plex Sans"/>
                <a:cs typeface="IBM Plex Sans"/>
                <a:sym typeface="IBM Plex Sans"/>
              </a:rPr>
              <a:t>U2_5V</a:t>
            </a:r>
          </a:p>
        </p:txBody>
      </p:sp>
      <p:sp>
        <p:nvSpPr>
          <p:cNvPr name="TextBox 37" id="37"/>
          <p:cNvSpPr txBox="true"/>
          <p:nvPr/>
        </p:nvSpPr>
        <p:spPr>
          <a:xfrm rot="0">
            <a:off x="10040999" y="2108311"/>
            <a:ext cx="122776" cy="163301"/>
          </a:xfrm>
          <a:prstGeom prst="rect">
            <a:avLst/>
          </a:prstGeom>
        </p:spPr>
        <p:txBody>
          <a:bodyPr anchor="t" rtlCol="false" tIns="0" lIns="0" bIns="0" rIns="0">
            <a:spAutoFit/>
          </a:bodyPr>
          <a:lstStyle/>
          <a:p>
            <a:pPr algn="l">
              <a:lnSpc>
                <a:spcPts val="1038"/>
              </a:lnSpc>
            </a:pPr>
            <a:r>
              <a:rPr lang="en-US" sz="741" spc="7">
                <a:solidFill>
                  <a:srgbClr val="808080"/>
                </a:solidFill>
                <a:latin typeface="IBM Plex Sans"/>
                <a:ea typeface="IBM Plex Sans"/>
                <a:cs typeface="IBM Plex Sans"/>
                <a:sym typeface="IBM Plex Sans"/>
              </a:rPr>
              <a:t>R3</a:t>
            </a:r>
          </a:p>
        </p:txBody>
      </p:sp>
      <p:sp>
        <p:nvSpPr>
          <p:cNvPr name="TextBox 38" id="38"/>
          <p:cNvSpPr txBox="true"/>
          <p:nvPr/>
        </p:nvSpPr>
        <p:spPr>
          <a:xfrm rot="0">
            <a:off x="10302687" y="4954079"/>
            <a:ext cx="381098" cy="163301"/>
          </a:xfrm>
          <a:prstGeom prst="rect">
            <a:avLst/>
          </a:prstGeom>
        </p:spPr>
        <p:txBody>
          <a:bodyPr anchor="t" rtlCol="false" tIns="0" lIns="0" bIns="0" rIns="0">
            <a:spAutoFit/>
          </a:bodyPr>
          <a:lstStyle/>
          <a:p>
            <a:pPr algn="l">
              <a:lnSpc>
                <a:spcPts val="1038"/>
              </a:lnSpc>
            </a:pPr>
            <a:r>
              <a:rPr lang="en-US" sz="741" spc="7">
                <a:solidFill>
                  <a:srgbClr val="808080"/>
                </a:solidFill>
                <a:latin typeface="IBM Plex Sans"/>
                <a:ea typeface="IBM Plex Sans"/>
                <a:cs typeface="IBM Plex Sans"/>
                <a:sym typeface="IBM Plex Sans"/>
              </a:rPr>
              <a:t>SERVO2</a:t>
            </a:r>
          </a:p>
        </p:txBody>
      </p:sp>
      <p:sp>
        <p:nvSpPr>
          <p:cNvPr name="TextBox 39" id="39"/>
          <p:cNvSpPr txBox="true"/>
          <p:nvPr/>
        </p:nvSpPr>
        <p:spPr>
          <a:xfrm rot="0">
            <a:off x="10877813" y="1861350"/>
            <a:ext cx="122776" cy="410249"/>
          </a:xfrm>
          <a:prstGeom prst="rect">
            <a:avLst/>
          </a:prstGeom>
        </p:spPr>
        <p:txBody>
          <a:bodyPr anchor="t" rtlCol="false" tIns="0" lIns="0" bIns="0" rIns="0">
            <a:spAutoFit/>
          </a:bodyPr>
          <a:lstStyle/>
          <a:p>
            <a:pPr algn="ctr">
              <a:lnSpc>
                <a:spcPts val="1569"/>
              </a:lnSpc>
            </a:pPr>
            <a:r>
              <a:rPr lang="en-US" sz="741" spc="7">
                <a:solidFill>
                  <a:srgbClr val="808080"/>
                </a:solidFill>
                <a:latin typeface="IBM Plex Sans"/>
                <a:ea typeface="IBM Plex Sans"/>
                <a:cs typeface="IBM Plex Sans"/>
                <a:sym typeface="IBM Plex Sans"/>
              </a:rPr>
              <a:t>R2 1k</a:t>
            </a:r>
          </a:p>
        </p:txBody>
      </p:sp>
      <p:sp>
        <p:nvSpPr>
          <p:cNvPr name="TextBox 40" id="40"/>
          <p:cNvSpPr txBox="true"/>
          <p:nvPr/>
        </p:nvSpPr>
        <p:spPr>
          <a:xfrm rot="0">
            <a:off x="10788495" y="3628518"/>
            <a:ext cx="242955" cy="163301"/>
          </a:xfrm>
          <a:prstGeom prst="rect">
            <a:avLst/>
          </a:prstGeom>
        </p:spPr>
        <p:txBody>
          <a:bodyPr anchor="t" rtlCol="false" tIns="0" lIns="0" bIns="0" rIns="0">
            <a:spAutoFit/>
          </a:bodyPr>
          <a:lstStyle/>
          <a:p>
            <a:pPr algn="l">
              <a:lnSpc>
                <a:spcPts val="1038"/>
              </a:lnSpc>
            </a:pPr>
            <a:r>
              <a:rPr lang="en-US" sz="741" spc="7">
                <a:solidFill>
                  <a:srgbClr val="808080"/>
                </a:solidFill>
                <a:latin typeface="IBM Plex Sans"/>
                <a:ea typeface="IBM Plex Sans"/>
                <a:cs typeface="IBM Plex Sans"/>
                <a:sym typeface="IBM Plex Sans"/>
              </a:rPr>
              <a:t>SC1+</a:t>
            </a:r>
          </a:p>
        </p:txBody>
      </p:sp>
      <p:sp>
        <p:nvSpPr>
          <p:cNvPr name="TextBox 41" id="41"/>
          <p:cNvSpPr txBox="true"/>
          <p:nvPr/>
        </p:nvSpPr>
        <p:spPr>
          <a:xfrm rot="0">
            <a:off x="11675144" y="1861350"/>
            <a:ext cx="122776" cy="410249"/>
          </a:xfrm>
          <a:prstGeom prst="rect">
            <a:avLst/>
          </a:prstGeom>
        </p:spPr>
        <p:txBody>
          <a:bodyPr anchor="t" rtlCol="false" tIns="0" lIns="0" bIns="0" rIns="0">
            <a:spAutoFit/>
          </a:bodyPr>
          <a:lstStyle/>
          <a:p>
            <a:pPr algn="ctr">
              <a:lnSpc>
                <a:spcPts val="1569"/>
              </a:lnSpc>
            </a:pPr>
            <a:r>
              <a:rPr lang="en-US" sz="741" spc="7">
                <a:solidFill>
                  <a:srgbClr val="808080"/>
                </a:solidFill>
                <a:latin typeface="IBM Plex Sans"/>
                <a:ea typeface="IBM Plex Sans"/>
                <a:cs typeface="IBM Plex Sans"/>
                <a:sym typeface="IBM Plex Sans"/>
              </a:rPr>
              <a:t>R1 1k</a:t>
            </a:r>
          </a:p>
        </p:txBody>
      </p:sp>
      <p:sp>
        <p:nvSpPr>
          <p:cNvPr name="TextBox 42" id="42"/>
          <p:cNvSpPr txBox="true"/>
          <p:nvPr/>
        </p:nvSpPr>
        <p:spPr>
          <a:xfrm rot="0">
            <a:off x="11598345" y="4954079"/>
            <a:ext cx="381098" cy="163301"/>
          </a:xfrm>
          <a:prstGeom prst="rect">
            <a:avLst/>
          </a:prstGeom>
        </p:spPr>
        <p:txBody>
          <a:bodyPr anchor="t" rtlCol="false" tIns="0" lIns="0" bIns="0" rIns="0">
            <a:spAutoFit/>
          </a:bodyPr>
          <a:lstStyle/>
          <a:p>
            <a:pPr algn="l">
              <a:lnSpc>
                <a:spcPts val="1038"/>
              </a:lnSpc>
            </a:pPr>
            <a:r>
              <a:rPr lang="en-US" sz="741" spc="7">
                <a:solidFill>
                  <a:srgbClr val="808080"/>
                </a:solidFill>
                <a:latin typeface="IBM Plex Sans"/>
                <a:ea typeface="IBM Plex Sans"/>
                <a:cs typeface="IBM Plex Sans"/>
                <a:sym typeface="IBM Plex Sans"/>
              </a:rPr>
              <a:t>SERVO1</a:t>
            </a:r>
          </a:p>
        </p:txBody>
      </p:sp>
      <p:sp>
        <p:nvSpPr>
          <p:cNvPr name="TextBox 43" id="43"/>
          <p:cNvSpPr txBox="true"/>
          <p:nvPr/>
        </p:nvSpPr>
        <p:spPr>
          <a:xfrm rot="0">
            <a:off x="12640395" y="5073678"/>
            <a:ext cx="186855" cy="163301"/>
          </a:xfrm>
          <a:prstGeom prst="rect">
            <a:avLst/>
          </a:prstGeom>
        </p:spPr>
        <p:txBody>
          <a:bodyPr anchor="t" rtlCol="false" tIns="0" lIns="0" bIns="0" rIns="0">
            <a:spAutoFit/>
          </a:bodyPr>
          <a:lstStyle/>
          <a:p>
            <a:pPr algn="l">
              <a:lnSpc>
                <a:spcPts val="1038"/>
              </a:lnSpc>
            </a:pPr>
            <a:r>
              <a:rPr lang="en-US" sz="741" spc="7">
                <a:solidFill>
                  <a:srgbClr val="808080"/>
                </a:solidFill>
                <a:latin typeface="IBM Plex Sans"/>
                <a:ea typeface="IBM Plex Sans"/>
                <a:cs typeface="IBM Plex Sans"/>
                <a:sym typeface="IBM Plex Sans"/>
              </a:rPr>
              <a:t>SC1</a:t>
            </a:r>
          </a:p>
        </p:txBody>
      </p:sp>
      <p:sp>
        <p:nvSpPr>
          <p:cNvPr name="TextBox 44" id="44"/>
          <p:cNvSpPr txBox="true"/>
          <p:nvPr/>
        </p:nvSpPr>
        <p:spPr>
          <a:xfrm rot="0">
            <a:off x="5157346" y="5020805"/>
            <a:ext cx="179972" cy="821101"/>
          </a:xfrm>
          <a:prstGeom prst="rect">
            <a:avLst/>
          </a:prstGeom>
        </p:spPr>
        <p:txBody>
          <a:bodyPr anchor="t" rtlCol="false" tIns="0" lIns="0" bIns="0" rIns="0">
            <a:spAutoFit/>
          </a:bodyPr>
          <a:lstStyle/>
          <a:p>
            <a:pPr algn="l">
              <a:lnSpc>
                <a:spcPts val="785"/>
              </a:lnSpc>
            </a:pPr>
            <a:r>
              <a:rPr lang="en-US" sz="549" spc="5">
                <a:solidFill>
                  <a:srgbClr val="808080"/>
                </a:solidFill>
                <a:latin typeface="IBM Plex Sans"/>
                <a:ea typeface="IBM Plex Sans"/>
                <a:cs typeface="IBM Plex Sans"/>
                <a:sym typeface="IBM Plex Sans"/>
              </a:rPr>
              <a:t>VCC VO LED+ LED- RS RW ENA GND</a:t>
            </a:r>
          </a:p>
        </p:txBody>
      </p:sp>
      <p:sp>
        <p:nvSpPr>
          <p:cNvPr name="TextBox 45" id="45"/>
          <p:cNvSpPr txBox="true"/>
          <p:nvPr/>
        </p:nvSpPr>
        <p:spPr>
          <a:xfrm rot="0">
            <a:off x="6217638" y="5020805"/>
            <a:ext cx="138408" cy="821101"/>
          </a:xfrm>
          <a:prstGeom prst="rect">
            <a:avLst/>
          </a:prstGeom>
        </p:spPr>
        <p:txBody>
          <a:bodyPr anchor="t" rtlCol="false" tIns="0" lIns="0" bIns="0" rIns="0">
            <a:spAutoFit/>
          </a:bodyPr>
          <a:lstStyle/>
          <a:p>
            <a:pPr algn="just">
              <a:lnSpc>
                <a:spcPts val="785"/>
              </a:lnSpc>
            </a:pPr>
            <a:r>
              <a:rPr lang="en-US" sz="549" spc="5">
                <a:solidFill>
                  <a:srgbClr val="808080"/>
                </a:solidFill>
                <a:latin typeface="IBM Plex Sans"/>
                <a:ea typeface="IBM Plex Sans"/>
                <a:cs typeface="IBM Plex Sans"/>
                <a:sym typeface="IBM Plex Sans"/>
              </a:rPr>
              <a:t>DB0 DB1 DB2 DB3 DB4 DB5 DB6 DB7</a:t>
            </a:r>
          </a:p>
        </p:txBody>
      </p:sp>
      <p:sp>
        <p:nvSpPr>
          <p:cNvPr name="TextBox 46" id="46"/>
          <p:cNvSpPr txBox="true"/>
          <p:nvPr/>
        </p:nvSpPr>
        <p:spPr>
          <a:xfrm rot="0">
            <a:off x="8147333" y="4422810"/>
            <a:ext cx="143463" cy="1618432"/>
          </a:xfrm>
          <a:prstGeom prst="rect">
            <a:avLst/>
          </a:prstGeom>
        </p:spPr>
        <p:txBody>
          <a:bodyPr anchor="t" rtlCol="false" tIns="0" lIns="0" bIns="0" rIns="0">
            <a:spAutoFit/>
          </a:bodyPr>
          <a:lstStyle/>
          <a:p>
            <a:pPr algn="l">
              <a:lnSpc>
                <a:spcPts val="785"/>
              </a:lnSpc>
            </a:pPr>
            <a:r>
              <a:rPr lang="en-US" sz="549" spc="5">
                <a:solidFill>
                  <a:srgbClr val="808080"/>
                </a:solidFill>
                <a:latin typeface="IBM Plex Sans"/>
                <a:ea typeface="IBM Plex Sans"/>
                <a:cs typeface="IBM Plex Sans"/>
                <a:sym typeface="IBM Plex Sans"/>
              </a:rPr>
              <a:t>RX TX D2 D3 D4 D5 D6 D7 D8 D9 D10 D11 D12 D13 SDA SCL</a:t>
            </a:r>
          </a:p>
        </p:txBody>
      </p:sp>
      <p:sp>
        <p:nvSpPr>
          <p:cNvPr name="TextBox 47" id="47"/>
          <p:cNvSpPr txBox="true"/>
          <p:nvPr/>
        </p:nvSpPr>
        <p:spPr>
          <a:xfrm rot="0">
            <a:off x="8601827" y="4422810"/>
            <a:ext cx="146375" cy="322762"/>
          </a:xfrm>
          <a:prstGeom prst="rect">
            <a:avLst/>
          </a:prstGeom>
        </p:spPr>
        <p:txBody>
          <a:bodyPr anchor="t" rtlCol="false" tIns="0" lIns="0" bIns="0" rIns="0">
            <a:spAutoFit/>
          </a:bodyPr>
          <a:lstStyle/>
          <a:p>
            <a:pPr algn="r">
              <a:lnSpc>
                <a:spcPts val="785"/>
              </a:lnSpc>
            </a:pPr>
            <a:r>
              <a:rPr lang="en-US" sz="549" spc="5">
                <a:solidFill>
                  <a:srgbClr val="808080"/>
                </a:solidFill>
                <a:latin typeface="IBM Plex Sans"/>
                <a:ea typeface="IBM Plex Sans"/>
                <a:cs typeface="IBM Plex Sans"/>
                <a:sym typeface="IBM Plex Sans"/>
              </a:rPr>
              <a:t>VIN 5V 3.3V</a:t>
            </a:r>
          </a:p>
        </p:txBody>
      </p:sp>
      <p:sp>
        <p:nvSpPr>
          <p:cNvPr name="TextBox 48" id="48"/>
          <p:cNvSpPr txBox="true"/>
          <p:nvPr/>
        </p:nvSpPr>
        <p:spPr>
          <a:xfrm rot="0">
            <a:off x="8532125" y="4821470"/>
            <a:ext cx="217477" cy="322762"/>
          </a:xfrm>
          <a:prstGeom prst="rect">
            <a:avLst/>
          </a:prstGeom>
        </p:spPr>
        <p:txBody>
          <a:bodyPr anchor="t" rtlCol="false" tIns="0" lIns="0" bIns="0" rIns="0">
            <a:spAutoFit/>
          </a:bodyPr>
          <a:lstStyle/>
          <a:p>
            <a:pPr algn="r">
              <a:lnSpc>
                <a:spcPts val="785"/>
              </a:lnSpc>
            </a:pPr>
            <a:r>
              <a:rPr lang="en-US" sz="549" spc="5">
                <a:solidFill>
                  <a:srgbClr val="808080"/>
                </a:solidFill>
                <a:latin typeface="IBM Plex Sans"/>
                <a:ea typeface="IBM Plex Sans"/>
                <a:cs typeface="IBM Plex Sans"/>
                <a:sym typeface="IBM Plex Sans"/>
              </a:rPr>
              <a:t>AREF IOREF RES</a:t>
            </a:r>
          </a:p>
        </p:txBody>
      </p:sp>
      <p:sp>
        <p:nvSpPr>
          <p:cNvPr name="TextBox 49" id="49"/>
          <p:cNvSpPr txBox="true"/>
          <p:nvPr/>
        </p:nvSpPr>
        <p:spPr>
          <a:xfrm rot="0">
            <a:off x="8660007" y="5220141"/>
            <a:ext cx="87036" cy="621765"/>
          </a:xfrm>
          <a:prstGeom prst="rect">
            <a:avLst/>
          </a:prstGeom>
        </p:spPr>
        <p:txBody>
          <a:bodyPr anchor="t" rtlCol="false" tIns="0" lIns="0" bIns="0" rIns="0">
            <a:spAutoFit/>
          </a:bodyPr>
          <a:lstStyle/>
          <a:p>
            <a:pPr algn="just">
              <a:lnSpc>
                <a:spcPts val="785"/>
              </a:lnSpc>
            </a:pPr>
            <a:r>
              <a:rPr lang="en-US" sz="549" spc="5">
                <a:solidFill>
                  <a:srgbClr val="808080"/>
                </a:solidFill>
                <a:latin typeface="IBM Plex Sans"/>
                <a:ea typeface="IBM Plex Sans"/>
                <a:cs typeface="IBM Plex Sans"/>
                <a:sym typeface="IBM Plex Sans"/>
              </a:rPr>
              <a:t>A0 A1 A2 A3 A4 A5</a:t>
            </a:r>
          </a:p>
        </p:txBody>
      </p:sp>
      <p:sp>
        <p:nvSpPr>
          <p:cNvPr name="TextBox 50" id="50"/>
          <p:cNvSpPr txBox="true"/>
          <p:nvPr/>
        </p:nvSpPr>
        <p:spPr>
          <a:xfrm rot="0">
            <a:off x="8590317" y="5917804"/>
            <a:ext cx="158125" cy="123426"/>
          </a:xfrm>
          <a:prstGeom prst="rect">
            <a:avLst/>
          </a:prstGeom>
        </p:spPr>
        <p:txBody>
          <a:bodyPr anchor="t" rtlCol="false" tIns="0" lIns="0" bIns="0" rIns="0">
            <a:spAutoFit/>
          </a:bodyPr>
          <a:lstStyle/>
          <a:p>
            <a:pPr algn="l">
              <a:lnSpc>
                <a:spcPts val="785"/>
              </a:lnSpc>
            </a:pPr>
            <a:r>
              <a:rPr lang="en-US" sz="549" spc="5">
                <a:solidFill>
                  <a:srgbClr val="808080"/>
                </a:solidFill>
                <a:latin typeface="IBM Plex Sans"/>
                <a:ea typeface="IBM Plex Sans"/>
                <a:cs typeface="IBM Plex Sans"/>
                <a:sym typeface="IBM Plex Sans"/>
              </a:rPr>
              <a:t>GND</a:t>
            </a:r>
          </a:p>
        </p:txBody>
      </p:sp>
      <p:sp>
        <p:nvSpPr>
          <p:cNvPr name="TextBox 51" id="51"/>
          <p:cNvSpPr txBox="true"/>
          <p:nvPr/>
        </p:nvSpPr>
        <p:spPr>
          <a:xfrm rot="0">
            <a:off x="10340002" y="5063323"/>
            <a:ext cx="166017" cy="180576"/>
          </a:xfrm>
          <a:prstGeom prst="rect">
            <a:avLst/>
          </a:prstGeom>
        </p:spPr>
        <p:txBody>
          <a:bodyPr anchor="t" rtlCol="false" tIns="0" lIns="0" bIns="0" rIns="0">
            <a:spAutoFit/>
          </a:bodyPr>
          <a:lstStyle/>
          <a:p>
            <a:pPr algn="l">
              <a:lnSpc>
                <a:spcPts val="1373"/>
              </a:lnSpc>
            </a:pPr>
            <a:r>
              <a:rPr lang="en-US" sz="549" spc="5">
                <a:solidFill>
                  <a:srgbClr val="808080"/>
                </a:solidFill>
                <a:latin typeface="IBM Plex Sans"/>
                <a:ea typeface="IBM Plex Sans"/>
                <a:cs typeface="IBM Plex Sans"/>
                <a:sym typeface="IBM Plex Sans"/>
              </a:rPr>
              <a:t>PWR</a:t>
            </a:r>
          </a:p>
        </p:txBody>
      </p:sp>
      <p:sp>
        <p:nvSpPr>
          <p:cNvPr name="TextBox 52" id="52"/>
          <p:cNvSpPr txBox="true"/>
          <p:nvPr/>
        </p:nvSpPr>
        <p:spPr>
          <a:xfrm rot="0">
            <a:off x="10340002" y="5262659"/>
            <a:ext cx="122612" cy="180576"/>
          </a:xfrm>
          <a:prstGeom prst="rect">
            <a:avLst/>
          </a:prstGeom>
        </p:spPr>
        <p:txBody>
          <a:bodyPr anchor="t" rtlCol="false" tIns="0" lIns="0" bIns="0" rIns="0">
            <a:spAutoFit/>
          </a:bodyPr>
          <a:lstStyle/>
          <a:p>
            <a:pPr algn="l">
              <a:lnSpc>
                <a:spcPts val="1373"/>
              </a:lnSpc>
            </a:pPr>
            <a:r>
              <a:rPr lang="en-US" sz="549" spc="5">
                <a:solidFill>
                  <a:srgbClr val="808080"/>
                </a:solidFill>
                <a:latin typeface="IBM Plex Sans"/>
                <a:ea typeface="IBM Plex Sans"/>
                <a:cs typeface="IBM Plex Sans"/>
                <a:sym typeface="IBM Plex Sans"/>
              </a:rPr>
              <a:t>SIG</a:t>
            </a:r>
          </a:p>
        </p:txBody>
      </p:sp>
      <p:sp>
        <p:nvSpPr>
          <p:cNvPr name="TextBox 53" id="53"/>
          <p:cNvSpPr txBox="true"/>
          <p:nvPr/>
        </p:nvSpPr>
        <p:spPr>
          <a:xfrm rot="0">
            <a:off x="10340002" y="5461982"/>
            <a:ext cx="158125" cy="180576"/>
          </a:xfrm>
          <a:prstGeom prst="rect">
            <a:avLst/>
          </a:prstGeom>
        </p:spPr>
        <p:txBody>
          <a:bodyPr anchor="t" rtlCol="false" tIns="0" lIns="0" bIns="0" rIns="0">
            <a:spAutoFit/>
          </a:bodyPr>
          <a:lstStyle/>
          <a:p>
            <a:pPr algn="l">
              <a:lnSpc>
                <a:spcPts val="1373"/>
              </a:lnSpc>
            </a:pPr>
            <a:r>
              <a:rPr lang="en-US" sz="549" spc="5">
                <a:solidFill>
                  <a:srgbClr val="808080"/>
                </a:solidFill>
                <a:latin typeface="IBM Plex Sans"/>
                <a:ea typeface="IBM Plex Sans"/>
                <a:cs typeface="IBM Plex Sans"/>
                <a:sym typeface="IBM Plex Sans"/>
              </a:rPr>
              <a:t>GND</a:t>
            </a:r>
          </a:p>
        </p:txBody>
      </p:sp>
      <p:sp>
        <p:nvSpPr>
          <p:cNvPr name="TextBox 54" id="54"/>
          <p:cNvSpPr txBox="true"/>
          <p:nvPr/>
        </p:nvSpPr>
        <p:spPr>
          <a:xfrm rot="0">
            <a:off x="11635660" y="5063323"/>
            <a:ext cx="166017" cy="180576"/>
          </a:xfrm>
          <a:prstGeom prst="rect">
            <a:avLst/>
          </a:prstGeom>
        </p:spPr>
        <p:txBody>
          <a:bodyPr anchor="t" rtlCol="false" tIns="0" lIns="0" bIns="0" rIns="0">
            <a:spAutoFit/>
          </a:bodyPr>
          <a:lstStyle/>
          <a:p>
            <a:pPr algn="l">
              <a:lnSpc>
                <a:spcPts val="1373"/>
              </a:lnSpc>
            </a:pPr>
            <a:r>
              <a:rPr lang="en-US" sz="549" spc="5">
                <a:solidFill>
                  <a:srgbClr val="808080"/>
                </a:solidFill>
                <a:latin typeface="IBM Plex Sans"/>
                <a:ea typeface="IBM Plex Sans"/>
                <a:cs typeface="IBM Plex Sans"/>
                <a:sym typeface="IBM Plex Sans"/>
              </a:rPr>
              <a:t>PWR</a:t>
            </a:r>
          </a:p>
        </p:txBody>
      </p:sp>
      <p:sp>
        <p:nvSpPr>
          <p:cNvPr name="TextBox 55" id="55"/>
          <p:cNvSpPr txBox="true"/>
          <p:nvPr/>
        </p:nvSpPr>
        <p:spPr>
          <a:xfrm rot="0">
            <a:off x="11635660" y="5262659"/>
            <a:ext cx="122612" cy="180576"/>
          </a:xfrm>
          <a:prstGeom prst="rect">
            <a:avLst/>
          </a:prstGeom>
        </p:spPr>
        <p:txBody>
          <a:bodyPr anchor="t" rtlCol="false" tIns="0" lIns="0" bIns="0" rIns="0">
            <a:spAutoFit/>
          </a:bodyPr>
          <a:lstStyle/>
          <a:p>
            <a:pPr algn="l">
              <a:lnSpc>
                <a:spcPts val="1373"/>
              </a:lnSpc>
            </a:pPr>
            <a:r>
              <a:rPr lang="en-US" sz="549" spc="5">
                <a:solidFill>
                  <a:srgbClr val="808080"/>
                </a:solidFill>
                <a:latin typeface="IBM Plex Sans"/>
                <a:ea typeface="IBM Plex Sans"/>
                <a:cs typeface="IBM Plex Sans"/>
                <a:sym typeface="IBM Plex Sans"/>
              </a:rPr>
              <a:t>SIG</a:t>
            </a:r>
          </a:p>
        </p:txBody>
      </p:sp>
      <p:sp>
        <p:nvSpPr>
          <p:cNvPr name="TextBox 56" id="56"/>
          <p:cNvSpPr txBox="true"/>
          <p:nvPr/>
        </p:nvSpPr>
        <p:spPr>
          <a:xfrm rot="0">
            <a:off x="11635660" y="5461982"/>
            <a:ext cx="158125" cy="180576"/>
          </a:xfrm>
          <a:prstGeom prst="rect">
            <a:avLst/>
          </a:prstGeom>
        </p:spPr>
        <p:txBody>
          <a:bodyPr anchor="t" rtlCol="false" tIns="0" lIns="0" bIns="0" rIns="0">
            <a:spAutoFit/>
          </a:bodyPr>
          <a:lstStyle/>
          <a:p>
            <a:pPr algn="l">
              <a:lnSpc>
                <a:spcPts val="1373"/>
              </a:lnSpc>
            </a:pPr>
            <a:r>
              <a:rPr lang="en-US" sz="549" spc="5">
                <a:solidFill>
                  <a:srgbClr val="808080"/>
                </a:solidFill>
                <a:latin typeface="IBM Plex Sans"/>
                <a:ea typeface="IBM Plex Sans"/>
                <a:cs typeface="IBM Plex Sans"/>
                <a:sym typeface="IBM Plex Sans"/>
              </a:rPr>
              <a:t>GND</a:t>
            </a:r>
          </a:p>
        </p:txBody>
      </p:sp>
      <p:sp>
        <p:nvSpPr>
          <p:cNvPr name="TextBox 57" id="57"/>
          <p:cNvSpPr txBox="true"/>
          <p:nvPr/>
        </p:nvSpPr>
        <p:spPr>
          <a:xfrm rot="0">
            <a:off x="13377075" y="7218857"/>
            <a:ext cx="168513" cy="127926"/>
          </a:xfrm>
          <a:prstGeom prst="rect">
            <a:avLst/>
          </a:prstGeom>
        </p:spPr>
        <p:txBody>
          <a:bodyPr anchor="t" rtlCol="false" tIns="0" lIns="0" bIns="0" rIns="0">
            <a:spAutoFit/>
          </a:bodyPr>
          <a:lstStyle/>
          <a:p>
            <a:pPr algn="l">
              <a:lnSpc>
                <a:spcPts val="799"/>
              </a:lnSpc>
            </a:pPr>
            <a:r>
              <a:rPr lang="en-US" sz="571" spc="5">
                <a:solidFill>
                  <a:srgbClr val="808080"/>
                </a:solidFill>
                <a:latin typeface="IBM Plex Sans"/>
                <a:ea typeface="IBM Plex Sans"/>
                <a:cs typeface="IBM Plex Sans"/>
                <a:sym typeface="IBM Plex Sans"/>
              </a:rPr>
              <a:t>SC1-</a:t>
            </a:r>
          </a:p>
        </p:txBody>
      </p:sp>
      <p:sp>
        <p:nvSpPr>
          <p:cNvPr name="TextBox 58" id="58"/>
          <p:cNvSpPr txBox="true"/>
          <p:nvPr/>
        </p:nvSpPr>
        <p:spPr>
          <a:xfrm rot="0">
            <a:off x="13377075" y="1737210"/>
            <a:ext cx="226138" cy="127926"/>
          </a:xfrm>
          <a:prstGeom prst="rect">
            <a:avLst/>
          </a:prstGeom>
        </p:spPr>
        <p:txBody>
          <a:bodyPr anchor="t" rtlCol="false" tIns="0" lIns="0" bIns="0" rIns="0">
            <a:spAutoFit/>
          </a:bodyPr>
          <a:lstStyle/>
          <a:p>
            <a:pPr algn="l">
              <a:lnSpc>
                <a:spcPts val="799"/>
              </a:lnSpc>
            </a:pPr>
            <a:r>
              <a:rPr lang="en-US" sz="571" spc="5">
                <a:solidFill>
                  <a:srgbClr val="808080"/>
                </a:solidFill>
                <a:latin typeface="IBM Plex Sans"/>
                <a:ea typeface="IBM Plex Sans"/>
                <a:cs typeface="IBM Plex Sans"/>
                <a:sym typeface="IBM Plex Sans"/>
              </a:rPr>
              <a:t>U2_5V</a:t>
            </a:r>
          </a:p>
        </p:txBody>
      </p:sp>
      <p:sp>
        <p:nvSpPr>
          <p:cNvPr name="TextBox 59" id="59"/>
          <p:cNvSpPr txBox="true"/>
          <p:nvPr/>
        </p:nvSpPr>
        <p:spPr>
          <a:xfrm rot="0">
            <a:off x="13377075" y="4029534"/>
            <a:ext cx="226138" cy="127926"/>
          </a:xfrm>
          <a:prstGeom prst="rect">
            <a:avLst/>
          </a:prstGeom>
        </p:spPr>
        <p:txBody>
          <a:bodyPr anchor="t" rtlCol="false" tIns="0" lIns="0" bIns="0" rIns="0">
            <a:spAutoFit/>
          </a:bodyPr>
          <a:lstStyle/>
          <a:p>
            <a:pPr algn="l">
              <a:lnSpc>
                <a:spcPts val="799"/>
              </a:lnSpc>
            </a:pPr>
            <a:r>
              <a:rPr lang="en-US" sz="571" spc="5">
                <a:solidFill>
                  <a:srgbClr val="808080"/>
                </a:solidFill>
                <a:latin typeface="IBM Plex Sans"/>
                <a:ea typeface="IBM Plex Sans"/>
                <a:cs typeface="IBM Plex Sans"/>
                <a:sym typeface="IBM Plex Sans"/>
              </a:rPr>
              <a:t>U2_5V</a:t>
            </a:r>
          </a:p>
        </p:txBody>
      </p:sp>
      <p:sp>
        <p:nvSpPr>
          <p:cNvPr name="TextBox 60" id="60"/>
          <p:cNvSpPr txBox="true"/>
          <p:nvPr/>
        </p:nvSpPr>
        <p:spPr>
          <a:xfrm rot="0">
            <a:off x="13377075" y="8215524"/>
            <a:ext cx="226138" cy="227594"/>
          </a:xfrm>
          <a:prstGeom prst="rect">
            <a:avLst/>
          </a:prstGeom>
        </p:spPr>
        <p:txBody>
          <a:bodyPr anchor="t" rtlCol="false" tIns="0" lIns="0" bIns="0" rIns="0">
            <a:spAutoFit/>
          </a:bodyPr>
          <a:lstStyle/>
          <a:p>
            <a:pPr algn="l">
              <a:lnSpc>
                <a:spcPts val="784"/>
              </a:lnSpc>
            </a:pPr>
            <a:r>
              <a:rPr lang="en-US" sz="571" spc="5">
                <a:solidFill>
                  <a:srgbClr val="808080"/>
                </a:solidFill>
                <a:latin typeface="IBM Plex Sans"/>
                <a:ea typeface="IBM Plex Sans"/>
                <a:cs typeface="IBM Plex Sans"/>
                <a:sym typeface="IBM Plex Sans"/>
              </a:rPr>
              <a:t>U2_A1 SC1-</a:t>
            </a:r>
          </a:p>
        </p:txBody>
      </p:sp>
      <p:sp>
        <p:nvSpPr>
          <p:cNvPr name="TextBox 61" id="61"/>
          <p:cNvSpPr txBox="true"/>
          <p:nvPr/>
        </p:nvSpPr>
        <p:spPr>
          <a:xfrm rot="0">
            <a:off x="13377075" y="2534541"/>
            <a:ext cx="322742" cy="725934"/>
          </a:xfrm>
          <a:prstGeom prst="rect">
            <a:avLst/>
          </a:prstGeom>
        </p:spPr>
        <p:txBody>
          <a:bodyPr anchor="t" rtlCol="false" tIns="0" lIns="0" bIns="0" rIns="0">
            <a:spAutoFit/>
          </a:bodyPr>
          <a:lstStyle/>
          <a:p>
            <a:pPr algn="just">
              <a:lnSpc>
                <a:spcPts val="784"/>
              </a:lnSpc>
            </a:pPr>
            <a:r>
              <a:rPr lang="en-US" sz="571" spc="5">
                <a:solidFill>
                  <a:srgbClr val="808080"/>
                </a:solidFill>
                <a:latin typeface="IBM Plex Sans"/>
                <a:ea typeface="IBM Plex Sans"/>
                <a:cs typeface="IBM Plex Sans"/>
                <a:sym typeface="IBM Plex Sans"/>
              </a:rPr>
              <a:t>U1_VO U1_LED+ U2_A1 U2_A3 U2_A0 U2_A4 SC1-</a:t>
            </a:r>
          </a:p>
        </p:txBody>
      </p:sp>
      <p:sp>
        <p:nvSpPr>
          <p:cNvPr name="TextBox 62" id="62"/>
          <p:cNvSpPr txBox="true"/>
          <p:nvPr/>
        </p:nvSpPr>
        <p:spPr>
          <a:xfrm rot="0">
            <a:off x="13377075" y="6222191"/>
            <a:ext cx="226138" cy="127926"/>
          </a:xfrm>
          <a:prstGeom prst="rect">
            <a:avLst/>
          </a:prstGeom>
        </p:spPr>
        <p:txBody>
          <a:bodyPr anchor="t" rtlCol="false" tIns="0" lIns="0" bIns="0" rIns="0">
            <a:spAutoFit/>
          </a:bodyPr>
          <a:lstStyle/>
          <a:p>
            <a:pPr algn="l">
              <a:lnSpc>
                <a:spcPts val="784"/>
              </a:lnSpc>
            </a:pPr>
            <a:r>
              <a:rPr lang="en-US" sz="571" spc="5">
                <a:solidFill>
                  <a:srgbClr val="808080"/>
                </a:solidFill>
                <a:latin typeface="IBM Plex Sans"/>
                <a:ea typeface="IBM Plex Sans"/>
                <a:cs typeface="IBM Plex Sans"/>
                <a:sym typeface="IBM Plex Sans"/>
              </a:rPr>
              <a:t>U2_A0</a:t>
            </a:r>
          </a:p>
        </p:txBody>
      </p:sp>
      <p:sp>
        <p:nvSpPr>
          <p:cNvPr name="TextBox 63" id="63"/>
          <p:cNvSpPr txBox="true"/>
          <p:nvPr/>
        </p:nvSpPr>
        <p:spPr>
          <a:xfrm rot="0">
            <a:off x="13377075" y="6421527"/>
            <a:ext cx="226138" cy="127926"/>
          </a:xfrm>
          <a:prstGeom prst="rect">
            <a:avLst/>
          </a:prstGeom>
        </p:spPr>
        <p:txBody>
          <a:bodyPr anchor="t" rtlCol="false" tIns="0" lIns="0" bIns="0" rIns="0">
            <a:spAutoFit/>
          </a:bodyPr>
          <a:lstStyle/>
          <a:p>
            <a:pPr algn="l">
              <a:lnSpc>
                <a:spcPts val="784"/>
              </a:lnSpc>
            </a:pPr>
            <a:r>
              <a:rPr lang="en-US" sz="571" spc="5">
                <a:solidFill>
                  <a:srgbClr val="808080"/>
                </a:solidFill>
                <a:latin typeface="IBM Plex Sans"/>
                <a:ea typeface="IBM Plex Sans"/>
                <a:cs typeface="IBM Plex Sans"/>
                <a:sym typeface="IBM Plex Sans"/>
              </a:rPr>
              <a:t>U2_A1</a:t>
            </a:r>
          </a:p>
        </p:txBody>
      </p:sp>
      <p:sp>
        <p:nvSpPr>
          <p:cNvPr name="TextBox 64" id="64"/>
          <p:cNvSpPr txBox="true"/>
          <p:nvPr/>
        </p:nvSpPr>
        <p:spPr>
          <a:xfrm rot="0">
            <a:off x="13377075" y="6620863"/>
            <a:ext cx="322742" cy="426930"/>
          </a:xfrm>
          <a:prstGeom prst="rect">
            <a:avLst/>
          </a:prstGeom>
        </p:spPr>
        <p:txBody>
          <a:bodyPr anchor="t" rtlCol="false" tIns="0" lIns="0" bIns="0" rIns="0">
            <a:spAutoFit/>
          </a:bodyPr>
          <a:lstStyle/>
          <a:p>
            <a:pPr algn="just">
              <a:lnSpc>
                <a:spcPts val="784"/>
              </a:lnSpc>
            </a:pPr>
            <a:r>
              <a:rPr lang="en-US" sz="571" spc="5">
                <a:solidFill>
                  <a:srgbClr val="808080"/>
                </a:solidFill>
                <a:latin typeface="IBM Plex Sans"/>
                <a:ea typeface="IBM Plex Sans"/>
                <a:cs typeface="IBM Plex Sans"/>
                <a:sym typeface="IBM Plex Sans"/>
              </a:rPr>
              <a:t>U2_A3 U2_A4 U1_VO U1_LED+</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E5FFDA"/>
        </a:solidFill>
      </p:bgPr>
    </p:bg>
    <p:spTree>
      <p:nvGrpSpPr>
        <p:cNvPr id="1" name=""/>
        <p:cNvGrpSpPr/>
        <p:nvPr/>
      </p:nvGrpSpPr>
      <p:grpSpPr>
        <a:xfrm>
          <a:off x="0" y="0"/>
          <a:ext cx="0" cy="0"/>
          <a:chOff x="0" y="0"/>
          <a:chExt cx="0" cy="0"/>
        </a:xfrm>
      </p:grpSpPr>
      <p:sp>
        <p:nvSpPr>
          <p:cNvPr name="Freeform 2" id="2"/>
          <p:cNvSpPr/>
          <p:nvPr/>
        </p:nvSpPr>
        <p:spPr>
          <a:xfrm flipH="false" flipV="false" rot="0">
            <a:off x="0" y="10270333"/>
            <a:ext cx="77973" cy="16667"/>
          </a:xfrm>
          <a:custGeom>
            <a:avLst/>
            <a:gdLst/>
            <a:ahLst/>
            <a:cxnLst/>
            <a:rect r="r" b="b" t="t" l="l"/>
            <a:pathLst>
              <a:path h="16667" w="77973">
                <a:moveTo>
                  <a:pt x="0" y="0"/>
                </a:moveTo>
                <a:lnTo>
                  <a:pt x="77973" y="0"/>
                </a:lnTo>
                <a:lnTo>
                  <a:pt x="77973" y="16667"/>
                </a:lnTo>
                <a:lnTo>
                  <a:pt x="0" y="1666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3205370" y="1028700"/>
            <a:ext cx="12344400" cy="8229600"/>
          </a:xfrm>
          <a:custGeom>
            <a:avLst/>
            <a:gdLst/>
            <a:ahLst/>
            <a:cxnLst/>
            <a:rect r="r" b="b" t="t" l="l"/>
            <a:pathLst>
              <a:path h="8229600" w="12344400">
                <a:moveTo>
                  <a:pt x="0" y="0"/>
                </a:moveTo>
                <a:lnTo>
                  <a:pt x="12344400" y="0"/>
                </a:lnTo>
                <a:lnTo>
                  <a:pt x="12344400" y="8229600"/>
                </a:lnTo>
                <a:lnTo>
                  <a:pt x="0" y="8229600"/>
                </a:lnTo>
                <a:lnTo>
                  <a:pt x="0" y="0"/>
                </a:lnTo>
                <a:close/>
              </a:path>
            </a:pathLst>
          </a:custGeom>
          <a:blipFill>
            <a:blip r:embed="rId4"/>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163823"/>
        </a:solidFill>
      </p:bgPr>
    </p:bg>
    <p:spTree>
      <p:nvGrpSpPr>
        <p:cNvPr id="1" name=""/>
        <p:cNvGrpSpPr/>
        <p:nvPr/>
      </p:nvGrpSpPr>
      <p:grpSpPr>
        <a:xfrm>
          <a:off x="0" y="0"/>
          <a:ext cx="0" cy="0"/>
          <a:chOff x="0" y="0"/>
          <a:chExt cx="0" cy="0"/>
        </a:xfrm>
      </p:grpSpPr>
      <p:sp>
        <p:nvSpPr>
          <p:cNvPr name="Freeform 2" id="2"/>
          <p:cNvSpPr/>
          <p:nvPr/>
        </p:nvSpPr>
        <p:spPr>
          <a:xfrm flipH="true" flipV="false" rot="0">
            <a:off x="15532545" y="4516120"/>
            <a:ext cx="8344335" cy="8229600"/>
          </a:xfrm>
          <a:custGeom>
            <a:avLst/>
            <a:gdLst/>
            <a:ahLst/>
            <a:cxnLst/>
            <a:rect r="r" b="b" t="t" l="l"/>
            <a:pathLst>
              <a:path h="8229600" w="8344335">
                <a:moveTo>
                  <a:pt x="8344335" y="0"/>
                </a:moveTo>
                <a:lnTo>
                  <a:pt x="0" y="0"/>
                </a:lnTo>
                <a:lnTo>
                  <a:pt x="0" y="8229600"/>
                </a:lnTo>
                <a:lnTo>
                  <a:pt x="8344335" y="8229600"/>
                </a:lnTo>
                <a:lnTo>
                  <a:pt x="8344335" y="0"/>
                </a:lnTo>
                <a:close/>
              </a:path>
            </a:pathLst>
          </a:custGeom>
          <a:blipFill>
            <a:blip r:embed="rId2"/>
            <a:stretch>
              <a:fillRect l="0" t="0" r="0" b="0"/>
            </a:stretch>
          </a:blipFill>
        </p:spPr>
      </p:sp>
      <p:sp>
        <p:nvSpPr>
          <p:cNvPr name="Freeform 3" id="3"/>
          <p:cNvSpPr/>
          <p:nvPr/>
        </p:nvSpPr>
        <p:spPr>
          <a:xfrm flipH="true" flipV="false" rot="10478344">
            <a:off x="185123" y="-5486300"/>
            <a:ext cx="8344335" cy="8229600"/>
          </a:xfrm>
          <a:custGeom>
            <a:avLst/>
            <a:gdLst/>
            <a:ahLst/>
            <a:cxnLst/>
            <a:rect r="r" b="b" t="t" l="l"/>
            <a:pathLst>
              <a:path h="8229600" w="8344335">
                <a:moveTo>
                  <a:pt x="8344335" y="0"/>
                </a:moveTo>
                <a:lnTo>
                  <a:pt x="0" y="0"/>
                </a:lnTo>
                <a:lnTo>
                  <a:pt x="0" y="8229600"/>
                </a:lnTo>
                <a:lnTo>
                  <a:pt x="8344335" y="8229600"/>
                </a:lnTo>
                <a:lnTo>
                  <a:pt x="8344335" y="0"/>
                </a:lnTo>
                <a:close/>
              </a:path>
            </a:pathLst>
          </a:custGeom>
          <a:blipFill>
            <a:blip r:embed="rId2"/>
            <a:stretch>
              <a:fillRect l="0" t="0" r="0" b="0"/>
            </a:stretch>
          </a:blipFill>
        </p:spPr>
      </p:sp>
      <p:grpSp>
        <p:nvGrpSpPr>
          <p:cNvPr name="Group 4" id="4"/>
          <p:cNvGrpSpPr/>
          <p:nvPr/>
        </p:nvGrpSpPr>
        <p:grpSpPr>
          <a:xfrm rot="0">
            <a:off x="9898414" y="6868515"/>
            <a:ext cx="4935970" cy="7131661"/>
            <a:chOff x="0" y="0"/>
            <a:chExt cx="812800" cy="1174362"/>
          </a:xfrm>
        </p:grpSpPr>
        <p:sp>
          <p:nvSpPr>
            <p:cNvPr name="Freeform 5" id="5"/>
            <p:cNvSpPr/>
            <p:nvPr/>
          </p:nvSpPr>
          <p:spPr>
            <a:xfrm flipH="false" flipV="false" rot="0">
              <a:off x="0" y="0"/>
              <a:ext cx="812800" cy="1174362"/>
            </a:xfrm>
            <a:custGeom>
              <a:avLst/>
              <a:gdLst/>
              <a:ahLst/>
              <a:cxnLst/>
              <a:rect r="r" b="b" t="t" l="l"/>
              <a:pathLst>
                <a:path h="1174362" w="812800">
                  <a:moveTo>
                    <a:pt x="156847" y="0"/>
                  </a:moveTo>
                  <a:lnTo>
                    <a:pt x="655953" y="0"/>
                  </a:lnTo>
                  <a:cubicBezTo>
                    <a:pt x="742577" y="0"/>
                    <a:pt x="812800" y="70223"/>
                    <a:pt x="812800" y="156847"/>
                  </a:cubicBezTo>
                  <a:lnTo>
                    <a:pt x="812800" y="1017515"/>
                  </a:lnTo>
                  <a:cubicBezTo>
                    <a:pt x="812800" y="1059113"/>
                    <a:pt x="796275" y="1099008"/>
                    <a:pt x="766861" y="1128422"/>
                  </a:cubicBezTo>
                  <a:cubicBezTo>
                    <a:pt x="737446" y="1157837"/>
                    <a:pt x="697551" y="1174362"/>
                    <a:pt x="655953" y="1174362"/>
                  </a:cubicBezTo>
                  <a:lnTo>
                    <a:pt x="156847" y="1174362"/>
                  </a:lnTo>
                  <a:cubicBezTo>
                    <a:pt x="70223" y="1174362"/>
                    <a:pt x="0" y="1104139"/>
                    <a:pt x="0" y="1017515"/>
                  </a:cubicBezTo>
                  <a:lnTo>
                    <a:pt x="0" y="156847"/>
                  </a:lnTo>
                  <a:cubicBezTo>
                    <a:pt x="0" y="70223"/>
                    <a:pt x="70223" y="0"/>
                    <a:pt x="156847" y="0"/>
                  </a:cubicBezTo>
                  <a:close/>
                </a:path>
              </a:pathLst>
            </a:custGeom>
            <a:solidFill>
              <a:srgbClr val="39B54A">
                <a:alpha val="21961"/>
              </a:srgbClr>
            </a:solidFill>
            <a:ln cap="rnd" w="12700">
              <a:solidFill>
                <a:srgbClr val="000000"/>
              </a:solidFill>
              <a:prstDash val="solid"/>
              <a:round/>
            </a:ln>
          </p:spPr>
        </p:sp>
      </p:grpSp>
      <p:grpSp>
        <p:nvGrpSpPr>
          <p:cNvPr name="Group 6" id="6"/>
          <p:cNvGrpSpPr/>
          <p:nvPr/>
        </p:nvGrpSpPr>
        <p:grpSpPr>
          <a:xfrm rot="0">
            <a:off x="873800" y="761296"/>
            <a:ext cx="6066029" cy="8764408"/>
            <a:chOff x="0" y="0"/>
            <a:chExt cx="812800" cy="1174362"/>
          </a:xfrm>
        </p:grpSpPr>
        <p:sp>
          <p:nvSpPr>
            <p:cNvPr name="Freeform 7" id="7"/>
            <p:cNvSpPr/>
            <p:nvPr/>
          </p:nvSpPr>
          <p:spPr>
            <a:xfrm flipH="false" flipV="false" rot="0">
              <a:off x="0" y="0"/>
              <a:ext cx="812800" cy="1174362"/>
            </a:xfrm>
            <a:custGeom>
              <a:avLst/>
              <a:gdLst/>
              <a:ahLst/>
              <a:cxnLst/>
              <a:rect r="r" b="b" t="t" l="l"/>
              <a:pathLst>
                <a:path h="1174362" w="812800">
                  <a:moveTo>
                    <a:pt x="94444" y="0"/>
                  </a:moveTo>
                  <a:lnTo>
                    <a:pt x="718356" y="0"/>
                  </a:lnTo>
                  <a:cubicBezTo>
                    <a:pt x="743404" y="0"/>
                    <a:pt x="767426" y="9950"/>
                    <a:pt x="785138" y="27662"/>
                  </a:cubicBezTo>
                  <a:cubicBezTo>
                    <a:pt x="802850" y="45374"/>
                    <a:pt x="812800" y="69396"/>
                    <a:pt x="812800" y="94444"/>
                  </a:cubicBezTo>
                  <a:lnTo>
                    <a:pt x="812800" y="1079917"/>
                  </a:lnTo>
                  <a:cubicBezTo>
                    <a:pt x="812800" y="1104965"/>
                    <a:pt x="802850" y="1128988"/>
                    <a:pt x="785138" y="1146699"/>
                  </a:cubicBezTo>
                  <a:cubicBezTo>
                    <a:pt x="767426" y="1164411"/>
                    <a:pt x="743404" y="1174362"/>
                    <a:pt x="718356" y="1174362"/>
                  </a:cubicBezTo>
                  <a:lnTo>
                    <a:pt x="94444" y="1174362"/>
                  </a:lnTo>
                  <a:cubicBezTo>
                    <a:pt x="42284" y="1174362"/>
                    <a:pt x="0" y="1132077"/>
                    <a:pt x="0" y="1079917"/>
                  </a:cubicBezTo>
                  <a:lnTo>
                    <a:pt x="0" y="94444"/>
                  </a:lnTo>
                  <a:cubicBezTo>
                    <a:pt x="0" y="69396"/>
                    <a:pt x="9950" y="45374"/>
                    <a:pt x="27662" y="27662"/>
                  </a:cubicBezTo>
                  <a:cubicBezTo>
                    <a:pt x="45374" y="9950"/>
                    <a:pt x="69396" y="0"/>
                    <a:pt x="94444" y="0"/>
                  </a:cubicBezTo>
                  <a:close/>
                </a:path>
              </a:pathLst>
            </a:custGeom>
            <a:blipFill>
              <a:blip r:embed="rId3"/>
              <a:stretch>
                <a:fillRect l="-78007" t="0" r="-78007" b="0"/>
              </a:stretch>
            </a:blipFill>
            <a:ln w="123825" cap="rnd">
              <a:gradFill>
                <a:gsLst>
                  <a:gs pos="0">
                    <a:srgbClr val="2A9E39">
                      <a:alpha val="100000"/>
                    </a:srgbClr>
                  </a:gs>
                  <a:gs pos="100000">
                    <a:srgbClr val="7ED957">
                      <a:alpha val="100000"/>
                    </a:srgbClr>
                  </a:gs>
                </a:gsLst>
                <a:lin ang="0"/>
              </a:gradFill>
              <a:prstDash val="solid"/>
              <a:round/>
            </a:ln>
          </p:spPr>
        </p:sp>
      </p:grpSp>
      <p:grpSp>
        <p:nvGrpSpPr>
          <p:cNvPr name="Group 8" id="8"/>
          <p:cNvGrpSpPr/>
          <p:nvPr/>
        </p:nvGrpSpPr>
        <p:grpSpPr>
          <a:xfrm rot="0">
            <a:off x="15902482" y="-5161569"/>
            <a:ext cx="5246370" cy="7580137"/>
            <a:chOff x="0" y="0"/>
            <a:chExt cx="812800" cy="1174362"/>
          </a:xfrm>
        </p:grpSpPr>
        <p:sp>
          <p:nvSpPr>
            <p:cNvPr name="Freeform 9" id="9"/>
            <p:cNvSpPr/>
            <p:nvPr/>
          </p:nvSpPr>
          <p:spPr>
            <a:xfrm flipH="false" flipV="false" rot="0">
              <a:off x="0" y="0"/>
              <a:ext cx="812800" cy="1174362"/>
            </a:xfrm>
            <a:custGeom>
              <a:avLst/>
              <a:gdLst/>
              <a:ahLst/>
              <a:cxnLst/>
              <a:rect r="r" b="b" t="t" l="l"/>
              <a:pathLst>
                <a:path h="1174362" w="812800">
                  <a:moveTo>
                    <a:pt x="147567" y="0"/>
                  </a:moveTo>
                  <a:lnTo>
                    <a:pt x="665233" y="0"/>
                  </a:lnTo>
                  <a:cubicBezTo>
                    <a:pt x="746732" y="0"/>
                    <a:pt x="812800" y="66068"/>
                    <a:pt x="812800" y="147567"/>
                  </a:cubicBezTo>
                  <a:lnTo>
                    <a:pt x="812800" y="1026794"/>
                  </a:lnTo>
                  <a:cubicBezTo>
                    <a:pt x="812800" y="1065932"/>
                    <a:pt x="797253" y="1103466"/>
                    <a:pt x="769579" y="1131140"/>
                  </a:cubicBezTo>
                  <a:cubicBezTo>
                    <a:pt x="741904" y="1158814"/>
                    <a:pt x="704370" y="1174362"/>
                    <a:pt x="665233" y="1174362"/>
                  </a:cubicBezTo>
                  <a:lnTo>
                    <a:pt x="147567" y="1174362"/>
                  </a:lnTo>
                  <a:cubicBezTo>
                    <a:pt x="66068" y="1174362"/>
                    <a:pt x="0" y="1108293"/>
                    <a:pt x="0" y="1026794"/>
                  </a:cubicBezTo>
                  <a:lnTo>
                    <a:pt x="0" y="147567"/>
                  </a:lnTo>
                  <a:cubicBezTo>
                    <a:pt x="0" y="66068"/>
                    <a:pt x="66068" y="0"/>
                    <a:pt x="147567" y="0"/>
                  </a:cubicBezTo>
                  <a:close/>
                </a:path>
              </a:pathLst>
            </a:custGeom>
            <a:solidFill>
              <a:srgbClr val="FFFFFF">
                <a:alpha val="43922"/>
              </a:srgbClr>
            </a:solidFill>
            <a:ln cap="rnd" w="12700">
              <a:solidFill>
                <a:srgbClr val="000000"/>
              </a:solidFill>
              <a:prstDash val="solid"/>
              <a:round/>
            </a:ln>
          </p:spPr>
        </p:sp>
      </p:grpSp>
      <p:sp>
        <p:nvSpPr>
          <p:cNvPr name="Freeform 10" id="10"/>
          <p:cNvSpPr/>
          <p:nvPr/>
        </p:nvSpPr>
        <p:spPr>
          <a:xfrm flipH="true" flipV="true" rot="-766684">
            <a:off x="6109048" y="-2303241"/>
            <a:ext cx="7744949" cy="4811549"/>
          </a:xfrm>
          <a:custGeom>
            <a:avLst/>
            <a:gdLst/>
            <a:ahLst/>
            <a:cxnLst/>
            <a:rect r="r" b="b" t="t" l="l"/>
            <a:pathLst>
              <a:path h="4811549" w="7744949">
                <a:moveTo>
                  <a:pt x="7744949" y="4811549"/>
                </a:moveTo>
                <a:lnTo>
                  <a:pt x="0" y="4811549"/>
                </a:lnTo>
                <a:lnTo>
                  <a:pt x="0" y="0"/>
                </a:lnTo>
                <a:lnTo>
                  <a:pt x="7744949" y="0"/>
                </a:lnTo>
                <a:lnTo>
                  <a:pt x="7744949" y="4811549"/>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1" id="11"/>
          <p:cNvSpPr/>
          <p:nvPr/>
        </p:nvSpPr>
        <p:spPr>
          <a:xfrm flipH="false" flipV="false" rot="-5400000">
            <a:off x="548384" y="495805"/>
            <a:ext cx="2277309" cy="2164807"/>
          </a:xfrm>
          <a:custGeom>
            <a:avLst/>
            <a:gdLst/>
            <a:ahLst/>
            <a:cxnLst/>
            <a:rect r="r" b="b" t="t" l="l"/>
            <a:pathLst>
              <a:path h="2164807" w="2277309">
                <a:moveTo>
                  <a:pt x="0" y="0"/>
                </a:moveTo>
                <a:lnTo>
                  <a:pt x="2277309" y="0"/>
                </a:lnTo>
                <a:lnTo>
                  <a:pt x="2277309" y="2164807"/>
                </a:lnTo>
                <a:lnTo>
                  <a:pt x="0" y="2164807"/>
                </a:lnTo>
                <a:lnTo>
                  <a:pt x="0" y="0"/>
                </a:lnTo>
                <a:close/>
              </a:path>
            </a:pathLst>
          </a:custGeom>
          <a:blipFill>
            <a:blip r:embed="rId6">
              <a:extLst>
                <a:ext uri="{96DAC541-7B7A-43D3-8B79-37D633B846F1}">
                  <asvg:svgBlip xmlns:asvg="http://schemas.microsoft.com/office/drawing/2016/SVG/main" r:embed="rId7"/>
                </a:ext>
              </a:extLst>
            </a:blip>
            <a:stretch>
              <a:fillRect l="-158796" t="0" r="0" b="-90076"/>
            </a:stretch>
          </a:blipFill>
        </p:spPr>
      </p:sp>
      <p:sp>
        <p:nvSpPr>
          <p:cNvPr name="Freeform 12" id="12"/>
          <p:cNvSpPr/>
          <p:nvPr/>
        </p:nvSpPr>
        <p:spPr>
          <a:xfrm flipH="false" flipV="false" rot="5400000">
            <a:off x="5042621" y="7656433"/>
            <a:ext cx="2277309" cy="2164807"/>
          </a:xfrm>
          <a:custGeom>
            <a:avLst/>
            <a:gdLst/>
            <a:ahLst/>
            <a:cxnLst/>
            <a:rect r="r" b="b" t="t" l="l"/>
            <a:pathLst>
              <a:path h="2164807" w="2277309">
                <a:moveTo>
                  <a:pt x="0" y="0"/>
                </a:moveTo>
                <a:lnTo>
                  <a:pt x="2277309" y="0"/>
                </a:lnTo>
                <a:lnTo>
                  <a:pt x="2277309" y="2164807"/>
                </a:lnTo>
                <a:lnTo>
                  <a:pt x="0" y="2164807"/>
                </a:lnTo>
                <a:lnTo>
                  <a:pt x="0" y="0"/>
                </a:lnTo>
                <a:close/>
              </a:path>
            </a:pathLst>
          </a:custGeom>
          <a:blipFill>
            <a:blip r:embed="rId6">
              <a:extLst>
                <a:ext uri="{96DAC541-7B7A-43D3-8B79-37D633B846F1}">
                  <asvg:svgBlip xmlns:asvg="http://schemas.microsoft.com/office/drawing/2016/SVG/main" r:embed="rId7"/>
                </a:ext>
              </a:extLst>
            </a:blip>
            <a:stretch>
              <a:fillRect l="-158796" t="0" r="0" b="-90076"/>
            </a:stretch>
          </a:blipFill>
        </p:spPr>
      </p:sp>
      <p:sp>
        <p:nvSpPr>
          <p:cNvPr name="Freeform 13" id="13"/>
          <p:cNvSpPr/>
          <p:nvPr/>
        </p:nvSpPr>
        <p:spPr>
          <a:xfrm flipH="false" flipV="false" rot="5400000">
            <a:off x="15075602" y="5320960"/>
            <a:ext cx="2471951" cy="2287637"/>
          </a:xfrm>
          <a:custGeom>
            <a:avLst/>
            <a:gdLst/>
            <a:ahLst/>
            <a:cxnLst/>
            <a:rect r="r" b="b" t="t" l="l"/>
            <a:pathLst>
              <a:path h="2287637" w="2471951">
                <a:moveTo>
                  <a:pt x="0" y="0"/>
                </a:moveTo>
                <a:lnTo>
                  <a:pt x="2471951" y="0"/>
                </a:lnTo>
                <a:lnTo>
                  <a:pt x="2471951" y="2287637"/>
                </a:lnTo>
                <a:lnTo>
                  <a:pt x="0" y="2287637"/>
                </a:lnTo>
                <a:lnTo>
                  <a:pt x="0" y="0"/>
                </a:lnTo>
                <a:close/>
              </a:path>
            </a:pathLst>
          </a:custGeom>
          <a:blipFill>
            <a:blip r:embed="rId6">
              <a:extLst>
                <a:ext uri="{96DAC541-7B7A-43D3-8B79-37D633B846F1}">
                  <asvg:svgBlip xmlns:asvg="http://schemas.microsoft.com/office/drawing/2016/SVG/main" r:embed="rId7"/>
                </a:ext>
              </a:extLst>
            </a:blip>
            <a:stretch>
              <a:fillRect l="-60270" t="0" r="-78147" b="-79871"/>
            </a:stretch>
          </a:blipFill>
        </p:spPr>
      </p:sp>
      <p:sp>
        <p:nvSpPr>
          <p:cNvPr name="TextBox 14" id="14"/>
          <p:cNvSpPr txBox="true"/>
          <p:nvPr/>
        </p:nvSpPr>
        <p:spPr>
          <a:xfrm rot="0">
            <a:off x="9793305" y="3319046"/>
            <a:ext cx="5146189" cy="1197074"/>
          </a:xfrm>
          <a:prstGeom prst="rect">
            <a:avLst/>
          </a:prstGeom>
        </p:spPr>
        <p:txBody>
          <a:bodyPr anchor="t" rtlCol="false" tIns="0" lIns="0" bIns="0" rIns="0">
            <a:spAutoFit/>
          </a:bodyPr>
          <a:lstStyle/>
          <a:p>
            <a:pPr algn="l">
              <a:lnSpc>
                <a:spcPts val="9701"/>
              </a:lnSpc>
            </a:pPr>
            <a:r>
              <a:rPr lang="en-US" sz="7186" b="true">
                <a:solidFill>
                  <a:srgbClr val="FFFFFF"/>
                </a:solidFill>
                <a:latin typeface="Clear Sans Bold"/>
                <a:ea typeface="Clear Sans Bold"/>
                <a:cs typeface="Clear Sans Bold"/>
                <a:sym typeface="Clear Sans Bold"/>
              </a:rPr>
              <a:t>Team 3 Dot</a:t>
            </a:r>
          </a:p>
        </p:txBody>
      </p:sp>
      <p:sp>
        <p:nvSpPr>
          <p:cNvPr name="TextBox 15" id="15"/>
          <p:cNvSpPr txBox="true"/>
          <p:nvPr/>
        </p:nvSpPr>
        <p:spPr>
          <a:xfrm rot="0">
            <a:off x="8025051" y="5599468"/>
            <a:ext cx="9430345" cy="2452370"/>
          </a:xfrm>
          <a:prstGeom prst="rect">
            <a:avLst/>
          </a:prstGeom>
        </p:spPr>
        <p:txBody>
          <a:bodyPr anchor="t" rtlCol="false" tIns="0" lIns="0" bIns="0" rIns="0">
            <a:spAutoFit/>
          </a:bodyPr>
          <a:lstStyle/>
          <a:p>
            <a:pPr algn="ctr">
              <a:lnSpc>
                <a:spcPts val="6580"/>
              </a:lnSpc>
            </a:pPr>
            <a:r>
              <a:rPr lang="en-US" sz="4700" b="true">
                <a:solidFill>
                  <a:srgbClr val="FFFFFF"/>
                </a:solidFill>
                <a:latin typeface="Canva Sans Bold"/>
                <a:ea typeface="Canva Sans Bold"/>
                <a:cs typeface="Canva Sans Bold"/>
                <a:sym typeface="Canva Sans Bold"/>
              </a:rPr>
              <a:t>211-16-557 (Farhan Sourav)</a:t>
            </a:r>
          </a:p>
          <a:p>
            <a:pPr algn="ctr">
              <a:lnSpc>
                <a:spcPts val="6580"/>
              </a:lnSpc>
            </a:pPr>
            <a:r>
              <a:rPr lang="en-US" sz="4700" b="true">
                <a:solidFill>
                  <a:srgbClr val="FFFFFF"/>
                </a:solidFill>
                <a:latin typeface="Canva Sans Bold"/>
                <a:ea typeface="Canva Sans Bold"/>
                <a:cs typeface="Canva Sans Bold"/>
                <a:sym typeface="Canva Sans Bold"/>
              </a:rPr>
              <a:t>211-16-560 (Syed Nesar Haider)</a:t>
            </a:r>
          </a:p>
          <a:p>
            <a:pPr algn="ctr">
              <a:lnSpc>
                <a:spcPts val="6580"/>
              </a:lnSpc>
            </a:pPr>
            <a:r>
              <a:rPr lang="en-US" sz="4700" b="true">
                <a:solidFill>
                  <a:srgbClr val="FFFFFF"/>
                </a:solidFill>
                <a:latin typeface="Canva Sans Bold"/>
                <a:ea typeface="Canva Sans Bold"/>
                <a:cs typeface="Canva Sans Bold"/>
                <a:sym typeface="Canva Sans Bold"/>
              </a:rPr>
              <a:t>211-16-569 (Sanaullah Efte Sani)</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E5FFDA"/>
        </a:solidFill>
      </p:bgPr>
    </p:bg>
    <p:spTree>
      <p:nvGrpSpPr>
        <p:cNvPr id="1" name=""/>
        <p:cNvGrpSpPr/>
        <p:nvPr/>
      </p:nvGrpSpPr>
      <p:grpSpPr>
        <a:xfrm>
          <a:off x="0" y="0"/>
          <a:ext cx="0" cy="0"/>
          <a:chOff x="0" y="0"/>
          <a:chExt cx="0" cy="0"/>
        </a:xfrm>
      </p:grpSpPr>
      <p:grpSp>
        <p:nvGrpSpPr>
          <p:cNvPr name="Group 2" id="2"/>
          <p:cNvGrpSpPr/>
          <p:nvPr/>
        </p:nvGrpSpPr>
        <p:grpSpPr>
          <a:xfrm rot="0">
            <a:off x="-486262" y="2709209"/>
            <a:ext cx="6411149" cy="2271480"/>
            <a:chOff x="0" y="0"/>
            <a:chExt cx="1321051" cy="468050"/>
          </a:xfrm>
        </p:grpSpPr>
        <p:sp>
          <p:nvSpPr>
            <p:cNvPr name="Freeform 3" id="3"/>
            <p:cNvSpPr/>
            <p:nvPr/>
          </p:nvSpPr>
          <p:spPr>
            <a:xfrm flipH="false" flipV="false" rot="0">
              <a:off x="0" y="0"/>
              <a:ext cx="1321051" cy="468050"/>
            </a:xfrm>
            <a:custGeom>
              <a:avLst/>
              <a:gdLst/>
              <a:ahLst/>
              <a:cxnLst/>
              <a:rect r="r" b="b" t="t" l="l"/>
              <a:pathLst>
                <a:path h="468050" w="1321051">
                  <a:moveTo>
                    <a:pt x="0" y="0"/>
                  </a:moveTo>
                  <a:lnTo>
                    <a:pt x="1321051" y="0"/>
                  </a:lnTo>
                  <a:lnTo>
                    <a:pt x="1321051" y="468050"/>
                  </a:lnTo>
                  <a:lnTo>
                    <a:pt x="0" y="468050"/>
                  </a:lnTo>
                  <a:close/>
                </a:path>
              </a:pathLst>
            </a:custGeom>
            <a:blipFill>
              <a:blip r:embed="rId2"/>
              <a:stretch>
                <a:fillRect l="0" t="-48080" r="0" b="-48080"/>
              </a:stretch>
            </a:blipFill>
          </p:spPr>
        </p:sp>
      </p:grpSp>
      <p:grpSp>
        <p:nvGrpSpPr>
          <p:cNvPr name="Group 4" id="4"/>
          <p:cNvGrpSpPr/>
          <p:nvPr/>
        </p:nvGrpSpPr>
        <p:grpSpPr>
          <a:xfrm rot="0">
            <a:off x="-843842" y="8209806"/>
            <a:ext cx="3853073" cy="2271480"/>
            <a:chOff x="0" y="0"/>
            <a:chExt cx="793946" cy="468050"/>
          </a:xfrm>
        </p:grpSpPr>
        <p:sp>
          <p:nvSpPr>
            <p:cNvPr name="Freeform 5" id="5"/>
            <p:cNvSpPr/>
            <p:nvPr/>
          </p:nvSpPr>
          <p:spPr>
            <a:xfrm flipH="false" flipV="false" rot="0">
              <a:off x="0" y="0"/>
              <a:ext cx="793946" cy="468050"/>
            </a:xfrm>
            <a:custGeom>
              <a:avLst/>
              <a:gdLst/>
              <a:ahLst/>
              <a:cxnLst/>
              <a:rect r="r" b="b" t="t" l="l"/>
              <a:pathLst>
                <a:path h="468050" w="793946">
                  <a:moveTo>
                    <a:pt x="0" y="0"/>
                  </a:moveTo>
                  <a:lnTo>
                    <a:pt x="793946" y="0"/>
                  </a:lnTo>
                  <a:lnTo>
                    <a:pt x="793946" y="468050"/>
                  </a:lnTo>
                  <a:lnTo>
                    <a:pt x="0" y="468050"/>
                  </a:lnTo>
                  <a:close/>
                </a:path>
              </a:pathLst>
            </a:custGeom>
            <a:blipFill>
              <a:blip r:embed="rId3"/>
              <a:stretch>
                <a:fillRect l="0" t="-6542" r="0" b="-6542"/>
              </a:stretch>
            </a:blipFill>
          </p:spPr>
        </p:sp>
      </p:grpSp>
      <p:grpSp>
        <p:nvGrpSpPr>
          <p:cNvPr name="Group 6" id="6"/>
          <p:cNvGrpSpPr>
            <a:grpSpLocks noChangeAspect="true"/>
          </p:cNvGrpSpPr>
          <p:nvPr/>
        </p:nvGrpSpPr>
        <p:grpSpPr>
          <a:xfrm rot="0">
            <a:off x="10239640" y="1764325"/>
            <a:ext cx="7019660" cy="7019660"/>
            <a:chOff x="63500" y="63500"/>
            <a:chExt cx="1130300" cy="1130300"/>
          </a:xfrm>
        </p:grpSpPr>
        <p:sp>
          <p:nvSpPr>
            <p:cNvPr name="Freeform 7" id="7"/>
            <p:cNvSpPr/>
            <p:nvPr/>
          </p:nvSpPr>
          <p:spPr>
            <a:xfrm flipH="false" flipV="false" rot="0">
              <a:off x="63500" y="63500"/>
              <a:ext cx="1130300" cy="1130300"/>
            </a:xfrm>
            <a:custGeom>
              <a:avLst/>
              <a:gdLst/>
              <a:ahLst/>
              <a:cxnLst/>
              <a:rect r="r" b="b" t="t" l="l"/>
              <a:pathLst>
                <a:path h="1130300" w="1130300">
                  <a:moveTo>
                    <a:pt x="0" y="0"/>
                  </a:moveTo>
                  <a:lnTo>
                    <a:pt x="0" y="889000"/>
                  </a:lnTo>
                  <a:lnTo>
                    <a:pt x="241300" y="1130300"/>
                  </a:lnTo>
                  <a:lnTo>
                    <a:pt x="1130300" y="1130300"/>
                  </a:lnTo>
                  <a:lnTo>
                    <a:pt x="1130300" y="241300"/>
                  </a:lnTo>
                  <a:lnTo>
                    <a:pt x="889000" y="0"/>
                  </a:lnTo>
                  <a:close/>
                </a:path>
              </a:pathLst>
            </a:custGeom>
            <a:blipFill>
              <a:blip r:embed="rId4"/>
              <a:stretch>
                <a:fillRect l="-61237" t="-19702" r="-9888" b="5617"/>
              </a:stretch>
            </a:blipFill>
          </p:spPr>
        </p:sp>
      </p:grpSp>
      <p:grpSp>
        <p:nvGrpSpPr>
          <p:cNvPr name="Group 8" id="8"/>
          <p:cNvGrpSpPr/>
          <p:nvPr/>
        </p:nvGrpSpPr>
        <p:grpSpPr>
          <a:xfrm rot="0">
            <a:off x="5806159" y="2709209"/>
            <a:ext cx="6038176" cy="2271480"/>
            <a:chOff x="0" y="0"/>
            <a:chExt cx="1590301" cy="598250"/>
          </a:xfrm>
        </p:grpSpPr>
        <p:sp>
          <p:nvSpPr>
            <p:cNvPr name="Freeform 9" id="9"/>
            <p:cNvSpPr/>
            <p:nvPr/>
          </p:nvSpPr>
          <p:spPr>
            <a:xfrm flipH="false" flipV="false" rot="0">
              <a:off x="0" y="0"/>
              <a:ext cx="1590301" cy="598250"/>
            </a:xfrm>
            <a:custGeom>
              <a:avLst/>
              <a:gdLst/>
              <a:ahLst/>
              <a:cxnLst/>
              <a:rect r="r" b="b" t="t" l="l"/>
              <a:pathLst>
                <a:path h="598250" w="1590301">
                  <a:moveTo>
                    <a:pt x="0" y="0"/>
                  </a:moveTo>
                  <a:lnTo>
                    <a:pt x="1590301" y="0"/>
                  </a:lnTo>
                  <a:lnTo>
                    <a:pt x="1590301" y="598250"/>
                  </a:lnTo>
                  <a:lnTo>
                    <a:pt x="0" y="598250"/>
                  </a:lnTo>
                  <a:close/>
                </a:path>
              </a:pathLst>
            </a:custGeom>
            <a:solidFill>
              <a:srgbClr val="407A44"/>
            </a:solidFill>
          </p:spPr>
        </p:sp>
        <p:sp>
          <p:nvSpPr>
            <p:cNvPr name="TextBox 10" id="10"/>
            <p:cNvSpPr txBox="true"/>
            <p:nvPr/>
          </p:nvSpPr>
          <p:spPr>
            <a:xfrm>
              <a:off x="0" y="-38100"/>
              <a:ext cx="1590301" cy="636350"/>
            </a:xfrm>
            <a:prstGeom prst="rect">
              <a:avLst/>
            </a:prstGeom>
          </p:spPr>
          <p:txBody>
            <a:bodyPr anchor="ctr" rtlCol="false" tIns="50800" lIns="50800" bIns="50800" rIns="50800"/>
            <a:lstStyle/>
            <a:p>
              <a:pPr algn="ctr">
                <a:lnSpc>
                  <a:spcPts val="2659"/>
                </a:lnSpc>
              </a:pPr>
            </a:p>
          </p:txBody>
        </p:sp>
      </p:grpSp>
      <p:sp>
        <p:nvSpPr>
          <p:cNvPr name="TextBox 11" id="11"/>
          <p:cNvSpPr txBox="true"/>
          <p:nvPr/>
        </p:nvSpPr>
        <p:spPr>
          <a:xfrm rot="0">
            <a:off x="6255114" y="3016372"/>
            <a:ext cx="5589221" cy="1015365"/>
          </a:xfrm>
          <a:prstGeom prst="rect">
            <a:avLst/>
          </a:prstGeom>
        </p:spPr>
        <p:txBody>
          <a:bodyPr anchor="t" rtlCol="false" tIns="0" lIns="0" bIns="0" rIns="0">
            <a:spAutoFit/>
          </a:bodyPr>
          <a:lstStyle/>
          <a:p>
            <a:pPr algn="l">
              <a:lnSpc>
                <a:spcPts val="4200"/>
              </a:lnSpc>
            </a:pPr>
            <a:r>
              <a:rPr lang="en-US" b="true" sz="2100">
                <a:solidFill>
                  <a:srgbClr val="FFFFFF"/>
                </a:solidFill>
                <a:latin typeface="Canva Sans Bold"/>
                <a:ea typeface="Canva Sans Bold"/>
                <a:cs typeface="Canva Sans Bold"/>
                <a:sym typeface="Canva Sans Bold"/>
              </a:rPr>
              <a:t>Solar energy is a very large, inexhaustible source of energy.</a:t>
            </a:r>
          </a:p>
        </p:txBody>
      </p:sp>
      <p:sp>
        <p:nvSpPr>
          <p:cNvPr name="TextBox 12" id="12"/>
          <p:cNvSpPr txBox="true"/>
          <p:nvPr/>
        </p:nvSpPr>
        <p:spPr>
          <a:xfrm rot="0">
            <a:off x="3130277" y="5473051"/>
            <a:ext cx="5589221" cy="2082165"/>
          </a:xfrm>
          <a:prstGeom prst="rect">
            <a:avLst/>
          </a:prstGeom>
        </p:spPr>
        <p:txBody>
          <a:bodyPr anchor="t" rtlCol="false" tIns="0" lIns="0" bIns="0" rIns="0">
            <a:spAutoFit/>
          </a:bodyPr>
          <a:lstStyle/>
          <a:p>
            <a:pPr algn="l">
              <a:lnSpc>
                <a:spcPts val="4200"/>
              </a:lnSpc>
            </a:pPr>
            <a:r>
              <a:rPr lang="en-US" sz="2100">
                <a:solidFill>
                  <a:srgbClr val="3D3D3D"/>
                </a:solidFill>
                <a:latin typeface="Canva Sans"/>
                <a:ea typeface="Canva Sans"/>
                <a:cs typeface="Canva Sans"/>
                <a:sym typeface="Canva Sans"/>
              </a:rPr>
              <a:t> Solar is the world's most popular form of new electricity generation The power from the sun intercepted by the earth is approximately 1.8 x 1011 MW Solar energy </a:t>
            </a:r>
          </a:p>
        </p:txBody>
      </p:sp>
      <p:sp>
        <p:nvSpPr>
          <p:cNvPr name="TextBox 13" id="13"/>
          <p:cNvSpPr txBox="true"/>
          <p:nvPr/>
        </p:nvSpPr>
        <p:spPr>
          <a:xfrm rot="0">
            <a:off x="1028700" y="1057275"/>
            <a:ext cx="3291028" cy="364150"/>
          </a:xfrm>
          <a:prstGeom prst="rect">
            <a:avLst/>
          </a:prstGeom>
        </p:spPr>
        <p:txBody>
          <a:bodyPr anchor="t" rtlCol="false" tIns="0" lIns="0" bIns="0" rIns="0">
            <a:spAutoFit/>
          </a:bodyPr>
          <a:lstStyle/>
          <a:p>
            <a:pPr algn="l" marL="0" indent="0" lvl="0">
              <a:lnSpc>
                <a:spcPts val="2746"/>
              </a:lnSpc>
            </a:pPr>
            <a:r>
              <a:rPr lang="en-US" b="true" sz="2615">
                <a:solidFill>
                  <a:srgbClr val="407A44"/>
                </a:solidFill>
                <a:latin typeface="Canva Sans Bold"/>
                <a:ea typeface="Canva Sans Bold"/>
                <a:cs typeface="Canva Sans Bold"/>
                <a:sym typeface="Canva Sans Bold"/>
              </a:rPr>
              <a:t>INTRODUCTION</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4434927" y="8015520"/>
            <a:ext cx="3853073" cy="2271480"/>
            <a:chOff x="0" y="0"/>
            <a:chExt cx="793946" cy="468050"/>
          </a:xfrm>
        </p:grpSpPr>
        <p:sp>
          <p:nvSpPr>
            <p:cNvPr name="Freeform 3" id="3"/>
            <p:cNvSpPr/>
            <p:nvPr/>
          </p:nvSpPr>
          <p:spPr>
            <a:xfrm flipH="false" flipV="false" rot="0">
              <a:off x="0" y="0"/>
              <a:ext cx="793946" cy="468050"/>
            </a:xfrm>
            <a:custGeom>
              <a:avLst/>
              <a:gdLst/>
              <a:ahLst/>
              <a:cxnLst/>
              <a:rect r="r" b="b" t="t" l="l"/>
              <a:pathLst>
                <a:path h="468050" w="793946">
                  <a:moveTo>
                    <a:pt x="0" y="0"/>
                  </a:moveTo>
                  <a:lnTo>
                    <a:pt x="793946" y="0"/>
                  </a:lnTo>
                  <a:lnTo>
                    <a:pt x="793946" y="468050"/>
                  </a:lnTo>
                  <a:lnTo>
                    <a:pt x="0" y="468050"/>
                  </a:lnTo>
                  <a:close/>
                </a:path>
              </a:pathLst>
            </a:custGeom>
            <a:blipFill>
              <a:blip r:embed="rId2"/>
              <a:stretch>
                <a:fillRect l="0" t="-6560" r="0" b="-6560"/>
              </a:stretch>
            </a:blipFill>
          </p:spPr>
        </p:sp>
      </p:grpSp>
      <p:grpSp>
        <p:nvGrpSpPr>
          <p:cNvPr name="Group 4" id="4"/>
          <p:cNvGrpSpPr>
            <a:grpSpLocks noChangeAspect="true"/>
          </p:cNvGrpSpPr>
          <p:nvPr/>
        </p:nvGrpSpPr>
        <p:grpSpPr>
          <a:xfrm rot="0">
            <a:off x="2514924" y="1764325"/>
            <a:ext cx="7019660" cy="7019660"/>
            <a:chOff x="63500" y="63500"/>
            <a:chExt cx="1130300" cy="1130300"/>
          </a:xfrm>
        </p:grpSpPr>
        <p:sp>
          <p:nvSpPr>
            <p:cNvPr name="Freeform 5" id="5"/>
            <p:cNvSpPr/>
            <p:nvPr/>
          </p:nvSpPr>
          <p:spPr>
            <a:xfrm flipH="false" flipV="false" rot="0">
              <a:off x="63500" y="63500"/>
              <a:ext cx="1130300" cy="1130300"/>
            </a:xfrm>
            <a:custGeom>
              <a:avLst/>
              <a:gdLst/>
              <a:ahLst/>
              <a:cxnLst/>
              <a:rect r="r" b="b" t="t" l="l"/>
              <a:pathLst>
                <a:path h="1130300" w="1130300">
                  <a:moveTo>
                    <a:pt x="0" y="0"/>
                  </a:moveTo>
                  <a:lnTo>
                    <a:pt x="0" y="889000"/>
                  </a:lnTo>
                  <a:lnTo>
                    <a:pt x="241300" y="1130300"/>
                  </a:lnTo>
                  <a:lnTo>
                    <a:pt x="1130300" y="1130300"/>
                  </a:lnTo>
                  <a:lnTo>
                    <a:pt x="1130300" y="241300"/>
                  </a:lnTo>
                  <a:lnTo>
                    <a:pt x="889000" y="0"/>
                  </a:lnTo>
                  <a:close/>
                </a:path>
              </a:pathLst>
            </a:custGeom>
            <a:blipFill>
              <a:blip r:embed="rId3"/>
              <a:stretch>
                <a:fillRect l="-33338" t="-5617" r="-22102" b="5617"/>
              </a:stretch>
            </a:blipFill>
          </p:spPr>
        </p:sp>
      </p:grpSp>
      <p:grpSp>
        <p:nvGrpSpPr>
          <p:cNvPr name="Group 6" id="6"/>
          <p:cNvGrpSpPr/>
          <p:nvPr/>
        </p:nvGrpSpPr>
        <p:grpSpPr>
          <a:xfrm rot="0">
            <a:off x="10247228" y="1764325"/>
            <a:ext cx="1991274" cy="789346"/>
            <a:chOff x="0" y="0"/>
            <a:chExt cx="524451" cy="207894"/>
          </a:xfrm>
        </p:grpSpPr>
        <p:sp>
          <p:nvSpPr>
            <p:cNvPr name="Freeform 7" id="7"/>
            <p:cNvSpPr/>
            <p:nvPr/>
          </p:nvSpPr>
          <p:spPr>
            <a:xfrm flipH="false" flipV="false" rot="0">
              <a:off x="0" y="0"/>
              <a:ext cx="524451" cy="207894"/>
            </a:xfrm>
            <a:custGeom>
              <a:avLst/>
              <a:gdLst/>
              <a:ahLst/>
              <a:cxnLst/>
              <a:rect r="r" b="b" t="t" l="l"/>
              <a:pathLst>
                <a:path h="207894" w="524451">
                  <a:moveTo>
                    <a:pt x="0" y="0"/>
                  </a:moveTo>
                  <a:lnTo>
                    <a:pt x="524451" y="0"/>
                  </a:lnTo>
                  <a:lnTo>
                    <a:pt x="524451" y="207894"/>
                  </a:lnTo>
                  <a:lnTo>
                    <a:pt x="0" y="207894"/>
                  </a:lnTo>
                  <a:close/>
                </a:path>
              </a:pathLst>
            </a:custGeom>
            <a:solidFill>
              <a:srgbClr val="407A44"/>
            </a:solidFill>
          </p:spPr>
        </p:sp>
        <p:sp>
          <p:nvSpPr>
            <p:cNvPr name="TextBox 8" id="8"/>
            <p:cNvSpPr txBox="true"/>
            <p:nvPr/>
          </p:nvSpPr>
          <p:spPr>
            <a:xfrm>
              <a:off x="0" y="-38100"/>
              <a:ext cx="524451" cy="245994"/>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10247228" y="5143500"/>
            <a:ext cx="2348283" cy="789346"/>
            <a:chOff x="0" y="0"/>
            <a:chExt cx="618478" cy="207894"/>
          </a:xfrm>
        </p:grpSpPr>
        <p:sp>
          <p:nvSpPr>
            <p:cNvPr name="Freeform 10" id="10"/>
            <p:cNvSpPr/>
            <p:nvPr/>
          </p:nvSpPr>
          <p:spPr>
            <a:xfrm flipH="false" flipV="false" rot="0">
              <a:off x="0" y="0"/>
              <a:ext cx="618478" cy="207894"/>
            </a:xfrm>
            <a:custGeom>
              <a:avLst/>
              <a:gdLst/>
              <a:ahLst/>
              <a:cxnLst/>
              <a:rect r="r" b="b" t="t" l="l"/>
              <a:pathLst>
                <a:path h="207894" w="618478">
                  <a:moveTo>
                    <a:pt x="0" y="0"/>
                  </a:moveTo>
                  <a:lnTo>
                    <a:pt x="618478" y="0"/>
                  </a:lnTo>
                  <a:lnTo>
                    <a:pt x="618478" y="207894"/>
                  </a:lnTo>
                  <a:lnTo>
                    <a:pt x="0" y="207894"/>
                  </a:lnTo>
                  <a:close/>
                </a:path>
              </a:pathLst>
            </a:custGeom>
            <a:solidFill>
              <a:srgbClr val="407A44"/>
            </a:solidFill>
          </p:spPr>
        </p:sp>
        <p:sp>
          <p:nvSpPr>
            <p:cNvPr name="TextBox 11" id="11"/>
            <p:cNvSpPr txBox="true"/>
            <p:nvPr/>
          </p:nvSpPr>
          <p:spPr>
            <a:xfrm>
              <a:off x="0" y="-38100"/>
              <a:ext cx="618478" cy="245994"/>
            </a:xfrm>
            <a:prstGeom prst="rect">
              <a:avLst/>
            </a:prstGeom>
          </p:spPr>
          <p:txBody>
            <a:bodyPr anchor="ctr" rtlCol="false" tIns="50800" lIns="50800" bIns="50800" rIns="50800"/>
            <a:lstStyle/>
            <a:p>
              <a:pPr algn="ctr">
                <a:lnSpc>
                  <a:spcPts val="2659"/>
                </a:lnSpc>
              </a:pPr>
            </a:p>
          </p:txBody>
        </p:sp>
      </p:grpSp>
      <p:sp>
        <p:nvSpPr>
          <p:cNvPr name="TextBox 12" id="12"/>
          <p:cNvSpPr txBox="true"/>
          <p:nvPr/>
        </p:nvSpPr>
        <p:spPr>
          <a:xfrm rot="0">
            <a:off x="10247228" y="2562719"/>
            <a:ext cx="5589221" cy="1548765"/>
          </a:xfrm>
          <a:prstGeom prst="rect">
            <a:avLst/>
          </a:prstGeom>
        </p:spPr>
        <p:txBody>
          <a:bodyPr anchor="t" rtlCol="false" tIns="0" lIns="0" bIns="0" rIns="0">
            <a:spAutoFit/>
          </a:bodyPr>
          <a:lstStyle/>
          <a:p>
            <a:pPr algn="l">
              <a:lnSpc>
                <a:spcPts val="4200"/>
              </a:lnSpc>
            </a:pPr>
            <a:r>
              <a:rPr lang="en-US" sz="2100">
                <a:solidFill>
                  <a:srgbClr val="3D3D3D"/>
                </a:solidFill>
                <a:latin typeface="Canva Sans"/>
                <a:ea typeface="Canva Sans"/>
                <a:cs typeface="Canva Sans"/>
                <a:sym typeface="Canva Sans"/>
              </a:rPr>
              <a:t>"Develop a smart solar panel system integrated with IoT technology</a:t>
            </a:r>
          </a:p>
          <a:p>
            <a:pPr algn="l">
              <a:lnSpc>
                <a:spcPts val="4200"/>
              </a:lnSpc>
            </a:pPr>
          </a:p>
        </p:txBody>
      </p:sp>
      <p:sp>
        <p:nvSpPr>
          <p:cNvPr name="TextBox 13" id="13"/>
          <p:cNvSpPr txBox="true"/>
          <p:nvPr/>
        </p:nvSpPr>
        <p:spPr>
          <a:xfrm rot="0">
            <a:off x="10247228" y="6008584"/>
            <a:ext cx="5589221" cy="1548765"/>
          </a:xfrm>
          <a:prstGeom prst="rect">
            <a:avLst/>
          </a:prstGeom>
        </p:spPr>
        <p:txBody>
          <a:bodyPr anchor="t" rtlCol="false" tIns="0" lIns="0" bIns="0" rIns="0">
            <a:spAutoFit/>
          </a:bodyPr>
          <a:lstStyle/>
          <a:p>
            <a:pPr algn="l">
              <a:lnSpc>
                <a:spcPts val="4200"/>
              </a:lnSpc>
            </a:pPr>
            <a:r>
              <a:rPr lang="en-US" sz="2100">
                <a:solidFill>
                  <a:srgbClr val="3D3D3D"/>
                </a:solidFill>
                <a:latin typeface="Canva Sans"/>
                <a:ea typeface="Canva Sans"/>
                <a:cs typeface="Canva Sans"/>
                <a:sym typeface="Canva Sans"/>
              </a:rPr>
              <a:t>"To create an intelligent solar panel system leveraging IoT to maximize energy efficiency.</a:t>
            </a:r>
          </a:p>
        </p:txBody>
      </p:sp>
      <p:sp>
        <p:nvSpPr>
          <p:cNvPr name="TextBox 14" id="14"/>
          <p:cNvSpPr txBox="true"/>
          <p:nvPr/>
        </p:nvSpPr>
        <p:spPr>
          <a:xfrm rot="0">
            <a:off x="1028700" y="1057275"/>
            <a:ext cx="2583436" cy="707050"/>
          </a:xfrm>
          <a:prstGeom prst="rect">
            <a:avLst/>
          </a:prstGeom>
        </p:spPr>
        <p:txBody>
          <a:bodyPr anchor="t" rtlCol="false" tIns="0" lIns="0" bIns="0" rIns="0">
            <a:spAutoFit/>
          </a:bodyPr>
          <a:lstStyle/>
          <a:p>
            <a:pPr algn="l" marL="0" indent="0" lvl="0">
              <a:lnSpc>
                <a:spcPts val="2746"/>
              </a:lnSpc>
            </a:pPr>
            <a:r>
              <a:rPr lang="en-US" b="true" sz="2615">
                <a:solidFill>
                  <a:srgbClr val="407A44"/>
                </a:solidFill>
                <a:latin typeface="Canva Sans Bold"/>
                <a:ea typeface="Canva Sans Bold"/>
                <a:cs typeface="Canva Sans Bold"/>
                <a:sym typeface="Canva Sans Bold"/>
              </a:rPr>
              <a:t>VISION &amp; MISSION</a:t>
            </a:r>
          </a:p>
        </p:txBody>
      </p:sp>
      <p:sp>
        <p:nvSpPr>
          <p:cNvPr name="TextBox 15" id="15"/>
          <p:cNvSpPr txBox="true"/>
          <p:nvPr/>
        </p:nvSpPr>
        <p:spPr>
          <a:xfrm rot="0">
            <a:off x="10538718" y="1862342"/>
            <a:ext cx="1699785" cy="587769"/>
          </a:xfrm>
          <a:prstGeom prst="rect">
            <a:avLst/>
          </a:prstGeom>
        </p:spPr>
        <p:txBody>
          <a:bodyPr anchor="t" rtlCol="false" tIns="0" lIns="0" bIns="0" rIns="0">
            <a:spAutoFit/>
          </a:bodyPr>
          <a:lstStyle/>
          <a:p>
            <a:pPr algn="l">
              <a:lnSpc>
                <a:spcPts val="4878"/>
              </a:lnSpc>
              <a:spcBef>
                <a:spcPct val="0"/>
              </a:spcBef>
            </a:pPr>
            <a:r>
              <a:rPr lang="en-US" b="true" sz="3484">
                <a:solidFill>
                  <a:srgbClr val="FFFFFF"/>
                </a:solidFill>
                <a:latin typeface="Canva Sans Bold"/>
                <a:ea typeface="Canva Sans Bold"/>
                <a:cs typeface="Canva Sans Bold"/>
                <a:sym typeface="Canva Sans Bold"/>
              </a:rPr>
              <a:t>Vision: </a:t>
            </a:r>
          </a:p>
        </p:txBody>
      </p:sp>
      <p:sp>
        <p:nvSpPr>
          <p:cNvPr name="TextBox 16" id="16"/>
          <p:cNvSpPr txBox="true"/>
          <p:nvPr/>
        </p:nvSpPr>
        <p:spPr>
          <a:xfrm rot="0">
            <a:off x="10538718" y="5241517"/>
            <a:ext cx="1910999" cy="587769"/>
          </a:xfrm>
          <a:prstGeom prst="rect">
            <a:avLst/>
          </a:prstGeom>
        </p:spPr>
        <p:txBody>
          <a:bodyPr anchor="t" rtlCol="false" tIns="0" lIns="0" bIns="0" rIns="0">
            <a:spAutoFit/>
          </a:bodyPr>
          <a:lstStyle/>
          <a:p>
            <a:pPr algn="l">
              <a:lnSpc>
                <a:spcPts val="4878"/>
              </a:lnSpc>
              <a:spcBef>
                <a:spcPct val="0"/>
              </a:spcBef>
            </a:pPr>
            <a:r>
              <a:rPr lang="en-US" b="true" sz="3484">
                <a:solidFill>
                  <a:srgbClr val="FFFFFF"/>
                </a:solidFill>
                <a:latin typeface="Canva Sans Bold"/>
                <a:ea typeface="Canva Sans Bold"/>
                <a:cs typeface="Canva Sans Bold"/>
                <a:sym typeface="Canva Sans Bold"/>
              </a:rPr>
              <a:t>Mission:</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E5FFDA"/>
        </a:solidFill>
      </p:bgPr>
    </p:bg>
    <p:spTree>
      <p:nvGrpSpPr>
        <p:cNvPr id="1" name=""/>
        <p:cNvGrpSpPr/>
        <p:nvPr/>
      </p:nvGrpSpPr>
      <p:grpSpPr>
        <a:xfrm>
          <a:off x="0" y="0"/>
          <a:ext cx="0" cy="0"/>
          <a:chOff x="0" y="0"/>
          <a:chExt cx="0" cy="0"/>
        </a:xfrm>
      </p:grpSpPr>
      <p:grpSp>
        <p:nvGrpSpPr>
          <p:cNvPr name="Group 2" id="2"/>
          <p:cNvGrpSpPr/>
          <p:nvPr/>
        </p:nvGrpSpPr>
        <p:grpSpPr>
          <a:xfrm rot="0">
            <a:off x="0" y="8325485"/>
            <a:ext cx="3477618" cy="2050140"/>
            <a:chOff x="0" y="0"/>
            <a:chExt cx="793946" cy="468050"/>
          </a:xfrm>
        </p:grpSpPr>
        <p:sp>
          <p:nvSpPr>
            <p:cNvPr name="Freeform 3" id="3"/>
            <p:cNvSpPr/>
            <p:nvPr/>
          </p:nvSpPr>
          <p:spPr>
            <a:xfrm flipH="false" flipV="false" rot="0">
              <a:off x="0" y="0"/>
              <a:ext cx="793946" cy="468050"/>
            </a:xfrm>
            <a:custGeom>
              <a:avLst/>
              <a:gdLst/>
              <a:ahLst/>
              <a:cxnLst/>
              <a:rect r="r" b="b" t="t" l="l"/>
              <a:pathLst>
                <a:path h="468050" w="793946">
                  <a:moveTo>
                    <a:pt x="0" y="0"/>
                  </a:moveTo>
                  <a:lnTo>
                    <a:pt x="793946" y="0"/>
                  </a:lnTo>
                  <a:lnTo>
                    <a:pt x="793946" y="468050"/>
                  </a:lnTo>
                  <a:lnTo>
                    <a:pt x="0" y="468050"/>
                  </a:lnTo>
                  <a:close/>
                </a:path>
              </a:pathLst>
            </a:custGeom>
            <a:blipFill>
              <a:blip r:embed="rId2"/>
              <a:stretch>
                <a:fillRect l="0" t="-6578" r="0" b="-6578"/>
              </a:stretch>
            </a:blipFill>
          </p:spPr>
        </p:sp>
      </p:grpSp>
      <p:grpSp>
        <p:nvGrpSpPr>
          <p:cNvPr name="Group 4" id="4"/>
          <p:cNvGrpSpPr>
            <a:grpSpLocks noChangeAspect="true"/>
          </p:cNvGrpSpPr>
          <p:nvPr/>
        </p:nvGrpSpPr>
        <p:grpSpPr>
          <a:xfrm rot="0">
            <a:off x="12639097" y="1764325"/>
            <a:ext cx="3783608" cy="3783608"/>
            <a:chOff x="63500" y="63500"/>
            <a:chExt cx="1130300" cy="1130300"/>
          </a:xfrm>
        </p:grpSpPr>
        <p:sp>
          <p:nvSpPr>
            <p:cNvPr name="Freeform 5" id="5"/>
            <p:cNvSpPr/>
            <p:nvPr/>
          </p:nvSpPr>
          <p:spPr>
            <a:xfrm flipH="false" flipV="false" rot="0">
              <a:off x="63500" y="63500"/>
              <a:ext cx="1130300" cy="1130300"/>
            </a:xfrm>
            <a:custGeom>
              <a:avLst/>
              <a:gdLst/>
              <a:ahLst/>
              <a:cxnLst/>
              <a:rect r="r" b="b" t="t" l="l"/>
              <a:pathLst>
                <a:path h="1130300" w="1130300">
                  <a:moveTo>
                    <a:pt x="0" y="0"/>
                  </a:moveTo>
                  <a:lnTo>
                    <a:pt x="0" y="889000"/>
                  </a:lnTo>
                  <a:lnTo>
                    <a:pt x="241300" y="1130300"/>
                  </a:lnTo>
                  <a:lnTo>
                    <a:pt x="1130300" y="1130300"/>
                  </a:lnTo>
                  <a:lnTo>
                    <a:pt x="1130300" y="241300"/>
                  </a:lnTo>
                  <a:lnTo>
                    <a:pt x="889000" y="0"/>
                  </a:lnTo>
                  <a:close/>
                </a:path>
              </a:pathLst>
            </a:custGeom>
            <a:blipFill>
              <a:blip r:embed="rId3"/>
              <a:stretch>
                <a:fillRect l="-22284" t="-5617" r="-11048" b="5617"/>
              </a:stretch>
            </a:blipFill>
          </p:spPr>
        </p:sp>
      </p:grpSp>
      <p:sp>
        <p:nvSpPr>
          <p:cNvPr name="TextBox 6" id="6"/>
          <p:cNvSpPr txBox="true"/>
          <p:nvPr/>
        </p:nvSpPr>
        <p:spPr>
          <a:xfrm rot="0">
            <a:off x="3867704" y="1602400"/>
            <a:ext cx="8217992" cy="3682365"/>
          </a:xfrm>
          <a:prstGeom prst="rect">
            <a:avLst/>
          </a:prstGeom>
        </p:spPr>
        <p:txBody>
          <a:bodyPr anchor="t" rtlCol="false" tIns="0" lIns="0" bIns="0" rIns="0">
            <a:spAutoFit/>
          </a:bodyPr>
          <a:lstStyle/>
          <a:p>
            <a:pPr algn="l">
              <a:lnSpc>
                <a:spcPts val="4200"/>
              </a:lnSpc>
            </a:pPr>
            <a:r>
              <a:rPr lang="en-US" sz="2100">
                <a:solidFill>
                  <a:srgbClr val="3D3D3D"/>
                </a:solidFill>
                <a:latin typeface="Canva Sans"/>
                <a:ea typeface="Canva Sans"/>
                <a:cs typeface="Canva Sans"/>
                <a:sym typeface="Canva Sans"/>
              </a:rPr>
              <a:t>Solar trackers are devices used to orient photovoltaic panels, reflectors, lenses or other optical devices toward the sun. Ponjest Background 5 Solar Tracker Since the sun's position in the sky changes with the seasons and the time of day, trackers are used to align the collection system to maximize energy production. Solar trackers are of two types, single and dual axis trackers.</a:t>
            </a:r>
          </a:p>
        </p:txBody>
      </p:sp>
      <p:sp>
        <p:nvSpPr>
          <p:cNvPr name="TextBox 7" id="7"/>
          <p:cNvSpPr txBox="true"/>
          <p:nvPr/>
        </p:nvSpPr>
        <p:spPr>
          <a:xfrm rot="0">
            <a:off x="1028700" y="1057275"/>
            <a:ext cx="2916644" cy="707050"/>
          </a:xfrm>
          <a:prstGeom prst="rect">
            <a:avLst/>
          </a:prstGeom>
        </p:spPr>
        <p:txBody>
          <a:bodyPr anchor="t" rtlCol="false" tIns="0" lIns="0" bIns="0" rIns="0">
            <a:spAutoFit/>
          </a:bodyPr>
          <a:lstStyle/>
          <a:p>
            <a:pPr algn="l" marL="0" indent="0" lvl="0">
              <a:lnSpc>
                <a:spcPts val="2746"/>
              </a:lnSpc>
            </a:pPr>
            <a:r>
              <a:rPr lang="en-US" b="true" sz="2615">
                <a:solidFill>
                  <a:srgbClr val="407A44"/>
                </a:solidFill>
                <a:latin typeface="Canva Sans Bold"/>
                <a:ea typeface="Canva Sans Bold"/>
                <a:cs typeface="Canva Sans Bold"/>
                <a:sym typeface="Canva Sans Bold"/>
              </a:rPr>
              <a:t>OUR HISTORY IN GREEN ENERGY</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E5FFDA"/>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1028700" y="2316401"/>
            <a:ext cx="5886994" cy="5886994"/>
            <a:chOff x="63500" y="63500"/>
            <a:chExt cx="1130300" cy="1130300"/>
          </a:xfrm>
        </p:grpSpPr>
        <p:sp>
          <p:nvSpPr>
            <p:cNvPr name="Freeform 3" id="3"/>
            <p:cNvSpPr/>
            <p:nvPr/>
          </p:nvSpPr>
          <p:spPr>
            <a:xfrm flipH="false" flipV="false" rot="0">
              <a:off x="63500" y="63500"/>
              <a:ext cx="1130300" cy="1130300"/>
            </a:xfrm>
            <a:custGeom>
              <a:avLst/>
              <a:gdLst/>
              <a:ahLst/>
              <a:cxnLst/>
              <a:rect r="r" b="b" t="t" l="l"/>
              <a:pathLst>
                <a:path h="1130300" w="1130300">
                  <a:moveTo>
                    <a:pt x="0" y="0"/>
                  </a:moveTo>
                  <a:lnTo>
                    <a:pt x="0" y="889000"/>
                  </a:lnTo>
                  <a:lnTo>
                    <a:pt x="241300" y="1130300"/>
                  </a:lnTo>
                  <a:lnTo>
                    <a:pt x="1130300" y="1130300"/>
                  </a:lnTo>
                  <a:lnTo>
                    <a:pt x="1130300" y="241300"/>
                  </a:lnTo>
                  <a:lnTo>
                    <a:pt x="889000" y="0"/>
                  </a:lnTo>
                  <a:close/>
                </a:path>
              </a:pathLst>
            </a:custGeom>
            <a:blipFill>
              <a:blip r:embed="rId2"/>
              <a:stretch>
                <a:fillRect l="-19715" t="-5617" r="-30237" b="5617"/>
              </a:stretch>
            </a:blipFill>
          </p:spPr>
        </p:sp>
      </p:grpSp>
      <p:grpSp>
        <p:nvGrpSpPr>
          <p:cNvPr name="Group 4" id="4"/>
          <p:cNvGrpSpPr/>
          <p:nvPr/>
        </p:nvGrpSpPr>
        <p:grpSpPr>
          <a:xfrm rot="0">
            <a:off x="8287917" y="0"/>
            <a:ext cx="10000083" cy="10287000"/>
            <a:chOff x="0" y="0"/>
            <a:chExt cx="2633767" cy="2709333"/>
          </a:xfrm>
        </p:grpSpPr>
        <p:sp>
          <p:nvSpPr>
            <p:cNvPr name="Freeform 5" id="5"/>
            <p:cNvSpPr/>
            <p:nvPr/>
          </p:nvSpPr>
          <p:spPr>
            <a:xfrm flipH="false" flipV="false" rot="0">
              <a:off x="0" y="0"/>
              <a:ext cx="2633767" cy="2709333"/>
            </a:xfrm>
            <a:custGeom>
              <a:avLst/>
              <a:gdLst/>
              <a:ahLst/>
              <a:cxnLst/>
              <a:rect r="r" b="b" t="t" l="l"/>
              <a:pathLst>
                <a:path h="2709333" w="2633767">
                  <a:moveTo>
                    <a:pt x="0" y="0"/>
                  </a:moveTo>
                  <a:lnTo>
                    <a:pt x="2633767" y="0"/>
                  </a:lnTo>
                  <a:lnTo>
                    <a:pt x="2633767" y="2709333"/>
                  </a:lnTo>
                  <a:lnTo>
                    <a:pt x="0" y="2709333"/>
                  </a:lnTo>
                  <a:close/>
                </a:path>
              </a:pathLst>
            </a:custGeom>
            <a:solidFill>
              <a:srgbClr val="FFFFFF"/>
            </a:solidFill>
          </p:spPr>
        </p:sp>
        <p:sp>
          <p:nvSpPr>
            <p:cNvPr name="TextBox 6" id="6"/>
            <p:cNvSpPr txBox="true"/>
            <p:nvPr/>
          </p:nvSpPr>
          <p:spPr>
            <a:xfrm>
              <a:off x="0" y="-38100"/>
              <a:ext cx="2633767" cy="2747433"/>
            </a:xfrm>
            <a:prstGeom prst="rect">
              <a:avLst/>
            </a:prstGeom>
          </p:spPr>
          <p:txBody>
            <a:bodyPr anchor="ctr" rtlCol="false" tIns="50800" lIns="50800" bIns="50800" rIns="50800"/>
            <a:lstStyle/>
            <a:p>
              <a:pPr algn="ctr">
                <a:lnSpc>
                  <a:spcPts val="2659"/>
                </a:lnSpc>
              </a:pPr>
            </a:p>
          </p:txBody>
        </p:sp>
      </p:grpSp>
      <p:grpSp>
        <p:nvGrpSpPr>
          <p:cNvPr name="Group 7" id="7"/>
          <p:cNvGrpSpPr/>
          <p:nvPr/>
        </p:nvGrpSpPr>
        <p:grpSpPr>
          <a:xfrm rot="0">
            <a:off x="4229899" y="6220067"/>
            <a:ext cx="3477618" cy="3130883"/>
            <a:chOff x="0" y="0"/>
            <a:chExt cx="793946" cy="714786"/>
          </a:xfrm>
        </p:grpSpPr>
        <p:sp>
          <p:nvSpPr>
            <p:cNvPr name="Freeform 8" id="8"/>
            <p:cNvSpPr/>
            <p:nvPr/>
          </p:nvSpPr>
          <p:spPr>
            <a:xfrm flipH="false" flipV="false" rot="0">
              <a:off x="0" y="0"/>
              <a:ext cx="793946" cy="714786"/>
            </a:xfrm>
            <a:custGeom>
              <a:avLst/>
              <a:gdLst/>
              <a:ahLst/>
              <a:cxnLst/>
              <a:rect r="r" b="b" t="t" l="l"/>
              <a:pathLst>
                <a:path h="714786" w="793946">
                  <a:moveTo>
                    <a:pt x="0" y="0"/>
                  </a:moveTo>
                  <a:lnTo>
                    <a:pt x="793946" y="0"/>
                  </a:lnTo>
                  <a:lnTo>
                    <a:pt x="793946" y="714786"/>
                  </a:lnTo>
                  <a:lnTo>
                    <a:pt x="0" y="714786"/>
                  </a:lnTo>
                  <a:close/>
                </a:path>
              </a:pathLst>
            </a:custGeom>
            <a:blipFill>
              <a:blip r:embed="rId3"/>
              <a:stretch>
                <a:fillRect l="-24404" t="0" r="-24404" b="0"/>
              </a:stretch>
            </a:blipFill>
          </p:spPr>
        </p:sp>
      </p:grpSp>
      <p:sp>
        <p:nvSpPr>
          <p:cNvPr name="Freeform 9" id="9"/>
          <p:cNvSpPr/>
          <p:nvPr/>
        </p:nvSpPr>
        <p:spPr>
          <a:xfrm flipH="false" flipV="false" rot="0">
            <a:off x="9144000" y="1276807"/>
            <a:ext cx="1404069" cy="1443773"/>
          </a:xfrm>
          <a:custGeom>
            <a:avLst/>
            <a:gdLst/>
            <a:ahLst/>
            <a:cxnLst/>
            <a:rect r="r" b="b" t="t" l="l"/>
            <a:pathLst>
              <a:path h="1443773" w="1404069">
                <a:moveTo>
                  <a:pt x="0" y="0"/>
                </a:moveTo>
                <a:lnTo>
                  <a:pt x="1404069" y="0"/>
                </a:lnTo>
                <a:lnTo>
                  <a:pt x="1404069" y="1443773"/>
                </a:lnTo>
                <a:lnTo>
                  <a:pt x="0" y="144377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9144000" y="3427648"/>
            <a:ext cx="1539365" cy="1539365"/>
          </a:xfrm>
          <a:custGeom>
            <a:avLst/>
            <a:gdLst/>
            <a:ahLst/>
            <a:cxnLst/>
            <a:rect r="r" b="b" t="t" l="l"/>
            <a:pathLst>
              <a:path h="1539365" w="1539365">
                <a:moveTo>
                  <a:pt x="0" y="0"/>
                </a:moveTo>
                <a:lnTo>
                  <a:pt x="1539365" y="0"/>
                </a:lnTo>
                <a:lnTo>
                  <a:pt x="1539365" y="1539365"/>
                </a:lnTo>
                <a:lnTo>
                  <a:pt x="0" y="153936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1" id="11"/>
          <p:cNvSpPr/>
          <p:nvPr/>
        </p:nvSpPr>
        <p:spPr>
          <a:xfrm flipH="false" flipV="false" rot="0">
            <a:off x="9225716" y="5780195"/>
            <a:ext cx="1322353" cy="1033088"/>
          </a:xfrm>
          <a:custGeom>
            <a:avLst/>
            <a:gdLst/>
            <a:ahLst/>
            <a:cxnLst/>
            <a:rect r="r" b="b" t="t" l="l"/>
            <a:pathLst>
              <a:path h="1033088" w="1322353">
                <a:moveTo>
                  <a:pt x="0" y="0"/>
                </a:moveTo>
                <a:lnTo>
                  <a:pt x="1322353" y="0"/>
                </a:lnTo>
                <a:lnTo>
                  <a:pt x="1322353" y="1033089"/>
                </a:lnTo>
                <a:lnTo>
                  <a:pt x="0" y="103308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2" id="12"/>
          <p:cNvSpPr/>
          <p:nvPr/>
        </p:nvSpPr>
        <p:spPr>
          <a:xfrm flipH="false" flipV="false" rot="0">
            <a:off x="9225716" y="7564171"/>
            <a:ext cx="1322353" cy="899200"/>
          </a:xfrm>
          <a:custGeom>
            <a:avLst/>
            <a:gdLst/>
            <a:ahLst/>
            <a:cxnLst/>
            <a:rect r="r" b="b" t="t" l="l"/>
            <a:pathLst>
              <a:path h="899200" w="1322353">
                <a:moveTo>
                  <a:pt x="0" y="0"/>
                </a:moveTo>
                <a:lnTo>
                  <a:pt x="1322353" y="0"/>
                </a:lnTo>
                <a:lnTo>
                  <a:pt x="1322353" y="899200"/>
                </a:lnTo>
                <a:lnTo>
                  <a:pt x="0" y="89920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13" id="13"/>
          <p:cNvSpPr txBox="true"/>
          <p:nvPr/>
        </p:nvSpPr>
        <p:spPr>
          <a:xfrm rot="0">
            <a:off x="1028700" y="1057275"/>
            <a:ext cx="2916644" cy="707050"/>
          </a:xfrm>
          <a:prstGeom prst="rect">
            <a:avLst/>
          </a:prstGeom>
        </p:spPr>
        <p:txBody>
          <a:bodyPr anchor="t" rtlCol="false" tIns="0" lIns="0" bIns="0" rIns="0">
            <a:spAutoFit/>
          </a:bodyPr>
          <a:lstStyle/>
          <a:p>
            <a:pPr algn="l" marL="0" indent="0" lvl="0">
              <a:lnSpc>
                <a:spcPts val="2746"/>
              </a:lnSpc>
            </a:pPr>
            <a:r>
              <a:rPr lang="en-US" b="true" sz="2615">
                <a:solidFill>
                  <a:srgbClr val="407A44"/>
                </a:solidFill>
                <a:latin typeface="Canva Sans Bold"/>
                <a:ea typeface="Canva Sans Bold"/>
                <a:cs typeface="Canva Sans Bold"/>
                <a:sym typeface="Canva Sans Bold"/>
              </a:rPr>
              <a:t>GREEN ENERGY SOLUTIONS</a:t>
            </a:r>
          </a:p>
        </p:txBody>
      </p:sp>
      <p:sp>
        <p:nvSpPr>
          <p:cNvPr name="TextBox 14" id="14"/>
          <p:cNvSpPr txBox="true"/>
          <p:nvPr/>
        </p:nvSpPr>
        <p:spPr>
          <a:xfrm rot="0">
            <a:off x="10778724" y="1742133"/>
            <a:ext cx="5656598" cy="1104535"/>
          </a:xfrm>
          <a:prstGeom prst="rect">
            <a:avLst/>
          </a:prstGeom>
        </p:spPr>
        <p:txBody>
          <a:bodyPr anchor="t" rtlCol="false" tIns="0" lIns="0" bIns="0" rIns="0">
            <a:spAutoFit/>
          </a:bodyPr>
          <a:lstStyle/>
          <a:p>
            <a:pPr algn="l">
              <a:lnSpc>
                <a:spcPts val="2936"/>
              </a:lnSpc>
            </a:pPr>
            <a:r>
              <a:rPr lang="en-US" sz="1944">
                <a:solidFill>
                  <a:srgbClr val="3D3D3D"/>
                </a:solidFill>
                <a:latin typeface="Canva Sans"/>
                <a:ea typeface="Canva Sans"/>
                <a:cs typeface="Canva Sans"/>
                <a:sym typeface="Canva Sans"/>
              </a:rPr>
              <a:t>High-efficiency solar panels and photovoltaic systems for residential, commercial, and industrial use.</a:t>
            </a:r>
          </a:p>
        </p:txBody>
      </p:sp>
      <p:sp>
        <p:nvSpPr>
          <p:cNvPr name="TextBox 15" id="15"/>
          <p:cNvSpPr txBox="true"/>
          <p:nvPr/>
        </p:nvSpPr>
        <p:spPr>
          <a:xfrm rot="0">
            <a:off x="10778724" y="3892974"/>
            <a:ext cx="5656598" cy="1104535"/>
          </a:xfrm>
          <a:prstGeom prst="rect">
            <a:avLst/>
          </a:prstGeom>
        </p:spPr>
        <p:txBody>
          <a:bodyPr anchor="t" rtlCol="false" tIns="0" lIns="0" bIns="0" rIns="0">
            <a:spAutoFit/>
          </a:bodyPr>
          <a:lstStyle/>
          <a:p>
            <a:pPr algn="l">
              <a:lnSpc>
                <a:spcPts val="2936"/>
              </a:lnSpc>
            </a:pPr>
            <a:r>
              <a:rPr lang="en-US" sz="1944">
                <a:solidFill>
                  <a:srgbClr val="3D3D3D"/>
                </a:solidFill>
                <a:latin typeface="Canva Sans"/>
                <a:ea typeface="Canva Sans"/>
                <a:cs typeface="Canva Sans"/>
                <a:sym typeface="Canva Sans"/>
              </a:rPr>
              <a:t>Advanced wind turbines and wind farms designed for optimal energy capture and minimal environmental impact.</a:t>
            </a:r>
          </a:p>
        </p:txBody>
      </p:sp>
      <p:sp>
        <p:nvSpPr>
          <p:cNvPr name="TextBox 16" id="16"/>
          <p:cNvSpPr txBox="true"/>
          <p:nvPr/>
        </p:nvSpPr>
        <p:spPr>
          <a:xfrm rot="0">
            <a:off x="10778724" y="6167685"/>
            <a:ext cx="5656598" cy="733060"/>
          </a:xfrm>
          <a:prstGeom prst="rect">
            <a:avLst/>
          </a:prstGeom>
        </p:spPr>
        <p:txBody>
          <a:bodyPr anchor="t" rtlCol="false" tIns="0" lIns="0" bIns="0" rIns="0">
            <a:spAutoFit/>
          </a:bodyPr>
          <a:lstStyle/>
          <a:p>
            <a:pPr algn="l">
              <a:lnSpc>
                <a:spcPts val="2936"/>
              </a:lnSpc>
            </a:pPr>
            <a:r>
              <a:rPr lang="en-US" sz="1944">
                <a:solidFill>
                  <a:srgbClr val="3D3D3D"/>
                </a:solidFill>
                <a:latin typeface="Canva Sans"/>
                <a:ea typeface="Canva Sans"/>
                <a:cs typeface="Canva Sans"/>
                <a:sym typeface="Canva Sans"/>
              </a:rPr>
              <a:t>Innovative hydroelectric systems harnessing the power of water to generate clean energy.</a:t>
            </a:r>
          </a:p>
        </p:txBody>
      </p:sp>
      <p:sp>
        <p:nvSpPr>
          <p:cNvPr name="TextBox 17" id="17"/>
          <p:cNvSpPr txBox="true"/>
          <p:nvPr/>
        </p:nvSpPr>
        <p:spPr>
          <a:xfrm rot="0">
            <a:off x="10778724" y="7947096"/>
            <a:ext cx="5656598" cy="1104535"/>
          </a:xfrm>
          <a:prstGeom prst="rect">
            <a:avLst/>
          </a:prstGeom>
        </p:spPr>
        <p:txBody>
          <a:bodyPr anchor="t" rtlCol="false" tIns="0" lIns="0" bIns="0" rIns="0">
            <a:spAutoFit/>
          </a:bodyPr>
          <a:lstStyle/>
          <a:p>
            <a:pPr algn="l">
              <a:lnSpc>
                <a:spcPts val="2936"/>
              </a:lnSpc>
            </a:pPr>
            <a:r>
              <a:rPr lang="en-US" sz="1944">
                <a:solidFill>
                  <a:srgbClr val="3D3D3D"/>
                </a:solidFill>
                <a:latin typeface="Canva Sans"/>
                <a:ea typeface="Canva Sans"/>
                <a:cs typeface="Canva Sans"/>
                <a:sym typeface="Canva Sans"/>
              </a:rPr>
              <a:t>Cutting-edge battery storage solutions ensuring reliable and efficient energy distribution.</a:t>
            </a:r>
          </a:p>
        </p:txBody>
      </p:sp>
      <p:sp>
        <p:nvSpPr>
          <p:cNvPr name="TextBox 18" id="18"/>
          <p:cNvSpPr txBox="true"/>
          <p:nvPr/>
        </p:nvSpPr>
        <p:spPr>
          <a:xfrm rot="0">
            <a:off x="10778724" y="1238707"/>
            <a:ext cx="2509234" cy="379241"/>
          </a:xfrm>
          <a:prstGeom prst="rect">
            <a:avLst/>
          </a:prstGeom>
        </p:spPr>
        <p:txBody>
          <a:bodyPr anchor="t" rtlCol="false" tIns="0" lIns="0" bIns="0" rIns="0">
            <a:spAutoFit/>
          </a:bodyPr>
          <a:lstStyle/>
          <a:p>
            <a:pPr algn="l">
              <a:lnSpc>
                <a:spcPts val="3182"/>
              </a:lnSpc>
              <a:spcBef>
                <a:spcPct val="0"/>
              </a:spcBef>
            </a:pPr>
            <a:r>
              <a:rPr lang="en-US" b="true" sz="2273">
                <a:solidFill>
                  <a:srgbClr val="3D3D3D"/>
                </a:solidFill>
                <a:latin typeface="Canva Sans Bold"/>
                <a:ea typeface="Canva Sans Bold"/>
                <a:cs typeface="Canva Sans Bold"/>
                <a:sym typeface="Canva Sans Bold"/>
              </a:rPr>
              <a:t>SOLAR ENERGY:</a:t>
            </a:r>
          </a:p>
        </p:txBody>
      </p:sp>
      <p:sp>
        <p:nvSpPr>
          <p:cNvPr name="TextBox 19" id="19"/>
          <p:cNvSpPr txBox="true"/>
          <p:nvPr/>
        </p:nvSpPr>
        <p:spPr>
          <a:xfrm rot="0">
            <a:off x="10778724" y="3389548"/>
            <a:ext cx="2407954" cy="379241"/>
          </a:xfrm>
          <a:prstGeom prst="rect">
            <a:avLst/>
          </a:prstGeom>
        </p:spPr>
        <p:txBody>
          <a:bodyPr anchor="t" rtlCol="false" tIns="0" lIns="0" bIns="0" rIns="0">
            <a:spAutoFit/>
          </a:bodyPr>
          <a:lstStyle/>
          <a:p>
            <a:pPr algn="l">
              <a:lnSpc>
                <a:spcPts val="3182"/>
              </a:lnSpc>
              <a:spcBef>
                <a:spcPct val="0"/>
              </a:spcBef>
            </a:pPr>
            <a:r>
              <a:rPr lang="en-US" b="true" sz="2273">
                <a:solidFill>
                  <a:srgbClr val="3D3D3D"/>
                </a:solidFill>
                <a:latin typeface="Canva Sans Bold"/>
                <a:ea typeface="Canva Sans Bold"/>
                <a:cs typeface="Canva Sans Bold"/>
                <a:sym typeface="Canva Sans Bold"/>
              </a:rPr>
              <a:t>WIND ENERGY:</a:t>
            </a:r>
          </a:p>
        </p:txBody>
      </p:sp>
      <p:sp>
        <p:nvSpPr>
          <p:cNvPr name="TextBox 20" id="20"/>
          <p:cNvSpPr txBox="true"/>
          <p:nvPr/>
        </p:nvSpPr>
        <p:spPr>
          <a:xfrm rot="0">
            <a:off x="10778724" y="5664259"/>
            <a:ext cx="3820752" cy="379241"/>
          </a:xfrm>
          <a:prstGeom prst="rect">
            <a:avLst/>
          </a:prstGeom>
        </p:spPr>
        <p:txBody>
          <a:bodyPr anchor="t" rtlCol="false" tIns="0" lIns="0" bIns="0" rIns="0">
            <a:spAutoFit/>
          </a:bodyPr>
          <a:lstStyle/>
          <a:p>
            <a:pPr algn="l">
              <a:lnSpc>
                <a:spcPts val="3182"/>
              </a:lnSpc>
              <a:spcBef>
                <a:spcPct val="0"/>
              </a:spcBef>
            </a:pPr>
            <a:r>
              <a:rPr lang="en-US" b="true" sz="2273">
                <a:solidFill>
                  <a:srgbClr val="3D3D3D"/>
                </a:solidFill>
                <a:latin typeface="Canva Sans Bold"/>
                <a:ea typeface="Canva Sans Bold"/>
                <a:cs typeface="Canva Sans Bold"/>
                <a:sym typeface="Canva Sans Bold"/>
              </a:rPr>
              <a:t>HYDROELECTRIC POWER:</a:t>
            </a:r>
          </a:p>
        </p:txBody>
      </p:sp>
      <p:sp>
        <p:nvSpPr>
          <p:cNvPr name="TextBox 21" id="21"/>
          <p:cNvSpPr txBox="true"/>
          <p:nvPr/>
        </p:nvSpPr>
        <p:spPr>
          <a:xfrm rot="0">
            <a:off x="10778724" y="7443670"/>
            <a:ext cx="3130859" cy="379241"/>
          </a:xfrm>
          <a:prstGeom prst="rect">
            <a:avLst/>
          </a:prstGeom>
        </p:spPr>
        <p:txBody>
          <a:bodyPr anchor="t" rtlCol="false" tIns="0" lIns="0" bIns="0" rIns="0">
            <a:spAutoFit/>
          </a:bodyPr>
          <a:lstStyle/>
          <a:p>
            <a:pPr algn="l">
              <a:lnSpc>
                <a:spcPts val="3182"/>
              </a:lnSpc>
              <a:spcBef>
                <a:spcPct val="0"/>
              </a:spcBef>
            </a:pPr>
            <a:r>
              <a:rPr lang="en-US" b="true" sz="2273">
                <a:solidFill>
                  <a:srgbClr val="3D3D3D"/>
                </a:solidFill>
                <a:latin typeface="Canva Sans Bold"/>
                <a:ea typeface="Canva Sans Bold"/>
                <a:cs typeface="Canva Sans Bold"/>
                <a:sym typeface="Canva Sans Bold"/>
              </a:rPr>
              <a:t>BATTERY STORAGE:</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E5FFDA"/>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10100024" y="2316401"/>
            <a:ext cx="5886994" cy="5886994"/>
            <a:chOff x="63500" y="63500"/>
            <a:chExt cx="1130300" cy="1130300"/>
          </a:xfrm>
        </p:grpSpPr>
        <p:sp>
          <p:nvSpPr>
            <p:cNvPr name="Freeform 3" id="3"/>
            <p:cNvSpPr/>
            <p:nvPr/>
          </p:nvSpPr>
          <p:spPr>
            <a:xfrm flipH="false" flipV="false" rot="0">
              <a:off x="63500" y="63500"/>
              <a:ext cx="1130300" cy="1130300"/>
            </a:xfrm>
            <a:custGeom>
              <a:avLst/>
              <a:gdLst/>
              <a:ahLst/>
              <a:cxnLst/>
              <a:rect r="r" b="b" t="t" l="l"/>
              <a:pathLst>
                <a:path h="1130300" w="1130300">
                  <a:moveTo>
                    <a:pt x="0" y="0"/>
                  </a:moveTo>
                  <a:lnTo>
                    <a:pt x="0" y="889000"/>
                  </a:lnTo>
                  <a:lnTo>
                    <a:pt x="241300" y="1130300"/>
                  </a:lnTo>
                  <a:lnTo>
                    <a:pt x="1130300" y="1130300"/>
                  </a:lnTo>
                  <a:lnTo>
                    <a:pt x="1130300" y="241300"/>
                  </a:lnTo>
                  <a:lnTo>
                    <a:pt x="889000" y="0"/>
                  </a:lnTo>
                  <a:close/>
                </a:path>
              </a:pathLst>
            </a:custGeom>
            <a:blipFill>
              <a:blip r:embed="rId2"/>
              <a:stretch>
                <a:fillRect l="-30664" t="-5617" r="-19428" b="5617"/>
              </a:stretch>
            </a:blipFill>
          </p:spPr>
        </p:sp>
      </p:grpSp>
      <p:grpSp>
        <p:nvGrpSpPr>
          <p:cNvPr name="Group 4" id="4"/>
          <p:cNvGrpSpPr>
            <a:grpSpLocks noChangeAspect="true"/>
          </p:cNvGrpSpPr>
          <p:nvPr/>
        </p:nvGrpSpPr>
        <p:grpSpPr>
          <a:xfrm rot="0">
            <a:off x="1028700" y="2937080"/>
            <a:ext cx="1336642" cy="1336642"/>
            <a:chOff x="63500" y="63500"/>
            <a:chExt cx="1130300" cy="1130300"/>
          </a:xfrm>
        </p:grpSpPr>
        <p:sp>
          <p:nvSpPr>
            <p:cNvPr name="Freeform 5" id="5"/>
            <p:cNvSpPr/>
            <p:nvPr/>
          </p:nvSpPr>
          <p:spPr>
            <a:xfrm flipH="false" flipV="false" rot="0">
              <a:off x="63500" y="63500"/>
              <a:ext cx="1130300" cy="1130300"/>
            </a:xfrm>
            <a:custGeom>
              <a:avLst/>
              <a:gdLst/>
              <a:ahLst/>
              <a:cxnLst/>
              <a:rect r="r" b="b" t="t" l="l"/>
              <a:pathLst>
                <a:path h="1130300" w="1130300">
                  <a:moveTo>
                    <a:pt x="0" y="0"/>
                  </a:moveTo>
                  <a:lnTo>
                    <a:pt x="0" y="889000"/>
                  </a:lnTo>
                  <a:lnTo>
                    <a:pt x="241300" y="1130300"/>
                  </a:lnTo>
                  <a:lnTo>
                    <a:pt x="1130300" y="1130300"/>
                  </a:lnTo>
                  <a:lnTo>
                    <a:pt x="1130300" y="241300"/>
                  </a:lnTo>
                  <a:lnTo>
                    <a:pt x="889000" y="0"/>
                  </a:lnTo>
                  <a:close/>
                </a:path>
              </a:pathLst>
            </a:custGeom>
            <a:blipFill>
              <a:blip r:embed="rId3"/>
              <a:stretch>
                <a:fillRect l="-42011" t="-5617" r="-30775" b="5617"/>
              </a:stretch>
            </a:blipFill>
          </p:spPr>
        </p:sp>
      </p:grpSp>
      <p:grpSp>
        <p:nvGrpSpPr>
          <p:cNvPr name="Group 6" id="6"/>
          <p:cNvGrpSpPr>
            <a:grpSpLocks noChangeAspect="true"/>
          </p:cNvGrpSpPr>
          <p:nvPr/>
        </p:nvGrpSpPr>
        <p:grpSpPr>
          <a:xfrm rot="0">
            <a:off x="1028700" y="4815611"/>
            <a:ext cx="1336642" cy="1336642"/>
            <a:chOff x="63500" y="63500"/>
            <a:chExt cx="1130300" cy="1130300"/>
          </a:xfrm>
        </p:grpSpPr>
        <p:sp>
          <p:nvSpPr>
            <p:cNvPr name="Freeform 7" id="7"/>
            <p:cNvSpPr/>
            <p:nvPr/>
          </p:nvSpPr>
          <p:spPr>
            <a:xfrm flipH="false" flipV="false" rot="0">
              <a:off x="63500" y="63500"/>
              <a:ext cx="1130300" cy="1130300"/>
            </a:xfrm>
            <a:custGeom>
              <a:avLst/>
              <a:gdLst/>
              <a:ahLst/>
              <a:cxnLst/>
              <a:rect r="r" b="b" t="t" l="l"/>
              <a:pathLst>
                <a:path h="1130300" w="1130300">
                  <a:moveTo>
                    <a:pt x="0" y="0"/>
                  </a:moveTo>
                  <a:lnTo>
                    <a:pt x="0" y="889000"/>
                  </a:lnTo>
                  <a:lnTo>
                    <a:pt x="241300" y="1130300"/>
                  </a:lnTo>
                  <a:lnTo>
                    <a:pt x="1130300" y="1130300"/>
                  </a:lnTo>
                  <a:lnTo>
                    <a:pt x="1130300" y="241300"/>
                  </a:lnTo>
                  <a:lnTo>
                    <a:pt x="889000" y="0"/>
                  </a:lnTo>
                  <a:close/>
                </a:path>
              </a:pathLst>
            </a:custGeom>
            <a:blipFill>
              <a:blip r:embed="rId4"/>
              <a:stretch>
                <a:fillRect l="-30664" t="-5617" r="-19428" b="5617"/>
              </a:stretch>
            </a:blipFill>
          </p:spPr>
        </p:sp>
      </p:grpSp>
      <p:grpSp>
        <p:nvGrpSpPr>
          <p:cNvPr name="Group 8" id="8"/>
          <p:cNvGrpSpPr/>
          <p:nvPr/>
        </p:nvGrpSpPr>
        <p:grpSpPr>
          <a:xfrm rot="0">
            <a:off x="13301223" y="6220067"/>
            <a:ext cx="3477618" cy="3130883"/>
            <a:chOff x="0" y="0"/>
            <a:chExt cx="793946" cy="714786"/>
          </a:xfrm>
        </p:grpSpPr>
        <p:sp>
          <p:nvSpPr>
            <p:cNvPr name="Freeform 9" id="9"/>
            <p:cNvSpPr/>
            <p:nvPr/>
          </p:nvSpPr>
          <p:spPr>
            <a:xfrm flipH="false" flipV="false" rot="0">
              <a:off x="0" y="0"/>
              <a:ext cx="793946" cy="714786"/>
            </a:xfrm>
            <a:custGeom>
              <a:avLst/>
              <a:gdLst/>
              <a:ahLst/>
              <a:cxnLst/>
              <a:rect r="r" b="b" t="t" l="l"/>
              <a:pathLst>
                <a:path h="714786" w="793946">
                  <a:moveTo>
                    <a:pt x="0" y="0"/>
                  </a:moveTo>
                  <a:lnTo>
                    <a:pt x="793946" y="0"/>
                  </a:lnTo>
                  <a:lnTo>
                    <a:pt x="793946" y="714786"/>
                  </a:lnTo>
                  <a:lnTo>
                    <a:pt x="0" y="714786"/>
                  </a:lnTo>
                  <a:close/>
                </a:path>
              </a:pathLst>
            </a:custGeom>
            <a:blipFill>
              <a:blip r:embed="rId5"/>
              <a:stretch>
                <a:fillRect l="-10019" t="0" r="-10019" b="0"/>
              </a:stretch>
            </a:blipFill>
          </p:spPr>
        </p:sp>
      </p:grpSp>
      <p:grpSp>
        <p:nvGrpSpPr>
          <p:cNvPr name="Group 10" id="10"/>
          <p:cNvGrpSpPr>
            <a:grpSpLocks noChangeAspect="true"/>
          </p:cNvGrpSpPr>
          <p:nvPr/>
        </p:nvGrpSpPr>
        <p:grpSpPr>
          <a:xfrm rot="0">
            <a:off x="1028700" y="6784307"/>
            <a:ext cx="1336642" cy="1336642"/>
            <a:chOff x="63500" y="63500"/>
            <a:chExt cx="1130300" cy="1130300"/>
          </a:xfrm>
        </p:grpSpPr>
        <p:sp>
          <p:nvSpPr>
            <p:cNvPr name="Freeform 11" id="11"/>
            <p:cNvSpPr/>
            <p:nvPr/>
          </p:nvSpPr>
          <p:spPr>
            <a:xfrm flipH="false" flipV="false" rot="0">
              <a:off x="63500" y="63500"/>
              <a:ext cx="1130300" cy="1130300"/>
            </a:xfrm>
            <a:custGeom>
              <a:avLst/>
              <a:gdLst/>
              <a:ahLst/>
              <a:cxnLst/>
              <a:rect r="r" b="b" t="t" l="l"/>
              <a:pathLst>
                <a:path h="1130300" w="1130300">
                  <a:moveTo>
                    <a:pt x="0" y="0"/>
                  </a:moveTo>
                  <a:lnTo>
                    <a:pt x="0" y="889000"/>
                  </a:lnTo>
                  <a:lnTo>
                    <a:pt x="241300" y="1130300"/>
                  </a:lnTo>
                  <a:lnTo>
                    <a:pt x="1130300" y="1130300"/>
                  </a:lnTo>
                  <a:lnTo>
                    <a:pt x="1130300" y="241300"/>
                  </a:lnTo>
                  <a:lnTo>
                    <a:pt x="889000" y="0"/>
                  </a:lnTo>
                  <a:close/>
                </a:path>
              </a:pathLst>
            </a:custGeom>
            <a:blipFill>
              <a:blip r:embed="rId6"/>
              <a:stretch>
                <a:fillRect l="-30524" t="-5617" r="-19288" b="5617"/>
              </a:stretch>
            </a:blipFill>
          </p:spPr>
        </p:sp>
      </p:grpSp>
      <p:sp>
        <p:nvSpPr>
          <p:cNvPr name="TextBox 12" id="12"/>
          <p:cNvSpPr txBox="true"/>
          <p:nvPr/>
        </p:nvSpPr>
        <p:spPr>
          <a:xfrm rot="0">
            <a:off x="1028700" y="1057275"/>
            <a:ext cx="2916644" cy="707050"/>
          </a:xfrm>
          <a:prstGeom prst="rect">
            <a:avLst/>
          </a:prstGeom>
        </p:spPr>
        <p:txBody>
          <a:bodyPr anchor="t" rtlCol="false" tIns="0" lIns="0" bIns="0" rIns="0">
            <a:spAutoFit/>
          </a:bodyPr>
          <a:lstStyle/>
          <a:p>
            <a:pPr algn="l" marL="0" indent="0" lvl="0">
              <a:lnSpc>
                <a:spcPts val="2746"/>
              </a:lnSpc>
            </a:pPr>
            <a:r>
              <a:rPr lang="en-US" b="true" sz="2615">
                <a:solidFill>
                  <a:srgbClr val="407A44"/>
                </a:solidFill>
                <a:latin typeface="Canva Sans Bold"/>
                <a:ea typeface="Canva Sans Bold"/>
                <a:cs typeface="Canva Sans Bold"/>
                <a:sym typeface="Canva Sans Bold"/>
              </a:rPr>
              <a:t>BENEFITS OF GREEN ENERGY</a:t>
            </a:r>
          </a:p>
        </p:txBody>
      </p:sp>
      <p:sp>
        <p:nvSpPr>
          <p:cNvPr name="TextBox 13" id="13"/>
          <p:cNvSpPr txBox="true"/>
          <p:nvPr/>
        </p:nvSpPr>
        <p:spPr>
          <a:xfrm rot="0">
            <a:off x="2593839" y="3455365"/>
            <a:ext cx="5966593" cy="792480"/>
          </a:xfrm>
          <a:prstGeom prst="rect">
            <a:avLst/>
          </a:prstGeom>
        </p:spPr>
        <p:txBody>
          <a:bodyPr anchor="t" rtlCol="false" tIns="0" lIns="0" bIns="0" rIns="0">
            <a:spAutoFit/>
          </a:bodyPr>
          <a:lstStyle/>
          <a:p>
            <a:pPr algn="l" marL="453390" indent="-226695" lvl="1">
              <a:lnSpc>
                <a:spcPts val="3255"/>
              </a:lnSpc>
              <a:buFont typeface="Arial"/>
              <a:buChar char="•"/>
            </a:pPr>
            <a:r>
              <a:rPr lang="en-US" sz="2100">
                <a:solidFill>
                  <a:srgbClr val="3D3D3D"/>
                </a:solidFill>
                <a:latin typeface="Canva Sans"/>
                <a:ea typeface="Canva Sans"/>
                <a:cs typeface="Canva Sans"/>
                <a:sym typeface="Canva Sans"/>
              </a:rPr>
              <a:t>Reduction in greenhouse gas emissions</a:t>
            </a:r>
          </a:p>
          <a:p>
            <a:pPr algn="l" marL="453390" indent="-226695" lvl="1">
              <a:lnSpc>
                <a:spcPts val="3255"/>
              </a:lnSpc>
              <a:buFont typeface="Arial"/>
              <a:buChar char="•"/>
            </a:pPr>
            <a:r>
              <a:rPr lang="en-US" sz="2100">
                <a:solidFill>
                  <a:srgbClr val="3D3D3D"/>
                </a:solidFill>
                <a:latin typeface="Canva Sans"/>
                <a:ea typeface="Canva Sans"/>
                <a:cs typeface="Canva Sans"/>
                <a:sym typeface="Canva Sans"/>
              </a:rPr>
              <a:t>Preservation of natural resources</a:t>
            </a:r>
          </a:p>
        </p:txBody>
      </p:sp>
      <p:sp>
        <p:nvSpPr>
          <p:cNvPr name="TextBox 14" id="14"/>
          <p:cNvSpPr txBox="true"/>
          <p:nvPr/>
        </p:nvSpPr>
        <p:spPr>
          <a:xfrm rot="0">
            <a:off x="2593839" y="5258402"/>
            <a:ext cx="8273342" cy="792480"/>
          </a:xfrm>
          <a:prstGeom prst="rect">
            <a:avLst/>
          </a:prstGeom>
        </p:spPr>
        <p:txBody>
          <a:bodyPr anchor="t" rtlCol="false" tIns="0" lIns="0" bIns="0" rIns="0">
            <a:spAutoFit/>
          </a:bodyPr>
          <a:lstStyle/>
          <a:p>
            <a:pPr algn="l" marL="453390" indent="-226695" lvl="1">
              <a:lnSpc>
                <a:spcPts val="3255"/>
              </a:lnSpc>
              <a:buFont typeface="Arial"/>
              <a:buChar char="•"/>
            </a:pPr>
            <a:r>
              <a:rPr lang="en-US" sz="2100">
                <a:solidFill>
                  <a:srgbClr val="3D3D3D"/>
                </a:solidFill>
                <a:latin typeface="Canva Sans"/>
                <a:ea typeface="Canva Sans"/>
                <a:cs typeface="Canva Sans"/>
                <a:sym typeface="Canva Sans"/>
              </a:rPr>
              <a:t>Job creation in the renewable energy sector</a:t>
            </a:r>
          </a:p>
          <a:p>
            <a:pPr algn="l" marL="453390" indent="-226695" lvl="1">
              <a:lnSpc>
                <a:spcPts val="3255"/>
              </a:lnSpc>
              <a:buFont typeface="Arial"/>
              <a:buChar char="•"/>
            </a:pPr>
            <a:r>
              <a:rPr lang="en-US" sz="2100">
                <a:solidFill>
                  <a:srgbClr val="3D3D3D"/>
                </a:solidFill>
                <a:latin typeface="Canva Sans"/>
                <a:ea typeface="Canva Sans"/>
                <a:cs typeface="Canva Sans"/>
                <a:sym typeface="Canva Sans"/>
              </a:rPr>
              <a:t>Long-term cost savings for consumers and businesses</a:t>
            </a:r>
          </a:p>
        </p:txBody>
      </p:sp>
      <p:sp>
        <p:nvSpPr>
          <p:cNvPr name="TextBox 15" id="15"/>
          <p:cNvSpPr txBox="true"/>
          <p:nvPr/>
        </p:nvSpPr>
        <p:spPr>
          <a:xfrm rot="0">
            <a:off x="2593839" y="2974474"/>
            <a:ext cx="3113185" cy="323215"/>
          </a:xfrm>
          <a:prstGeom prst="rect">
            <a:avLst/>
          </a:prstGeom>
        </p:spPr>
        <p:txBody>
          <a:bodyPr anchor="t" rtlCol="false" tIns="0" lIns="0" bIns="0" rIns="0">
            <a:spAutoFit/>
          </a:bodyPr>
          <a:lstStyle/>
          <a:p>
            <a:pPr algn="l">
              <a:lnSpc>
                <a:spcPts val="2659"/>
              </a:lnSpc>
              <a:spcBef>
                <a:spcPct val="0"/>
              </a:spcBef>
            </a:pPr>
            <a:r>
              <a:rPr lang="en-US" b="true" sz="1899">
                <a:solidFill>
                  <a:srgbClr val="000000"/>
                </a:solidFill>
                <a:latin typeface="Canva Sans Bold"/>
                <a:ea typeface="Canva Sans Bold"/>
                <a:cs typeface="Canva Sans Bold"/>
                <a:sym typeface="Canva Sans Bold"/>
              </a:rPr>
              <a:t>Environmental Impact:</a:t>
            </a:r>
          </a:p>
        </p:txBody>
      </p:sp>
      <p:sp>
        <p:nvSpPr>
          <p:cNvPr name="TextBox 16" id="16"/>
          <p:cNvSpPr txBox="true"/>
          <p:nvPr/>
        </p:nvSpPr>
        <p:spPr>
          <a:xfrm rot="0">
            <a:off x="2593839" y="4777511"/>
            <a:ext cx="2919406" cy="323215"/>
          </a:xfrm>
          <a:prstGeom prst="rect">
            <a:avLst/>
          </a:prstGeom>
        </p:spPr>
        <p:txBody>
          <a:bodyPr anchor="t" rtlCol="false" tIns="0" lIns="0" bIns="0" rIns="0">
            <a:spAutoFit/>
          </a:bodyPr>
          <a:lstStyle/>
          <a:p>
            <a:pPr algn="l">
              <a:lnSpc>
                <a:spcPts val="2659"/>
              </a:lnSpc>
              <a:spcBef>
                <a:spcPct val="0"/>
              </a:spcBef>
            </a:pPr>
            <a:r>
              <a:rPr lang="en-US" b="true" sz="1899">
                <a:solidFill>
                  <a:srgbClr val="000000"/>
                </a:solidFill>
                <a:latin typeface="Canva Sans Bold"/>
                <a:ea typeface="Canva Sans Bold"/>
                <a:cs typeface="Canva Sans Bold"/>
                <a:sym typeface="Canva Sans Bold"/>
              </a:rPr>
              <a:t>Economic Advantages:</a:t>
            </a:r>
          </a:p>
        </p:txBody>
      </p:sp>
      <p:sp>
        <p:nvSpPr>
          <p:cNvPr name="TextBox 17" id="17"/>
          <p:cNvSpPr txBox="true"/>
          <p:nvPr/>
        </p:nvSpPr>
        <p:spPr>
          <a:xfrm rot="0">
            <a:off x="2593839" y="7208048"/>
            <a:ext cx="7820483" cy="792480"/>
          </a:xfrm>
          <a:prstGeom prst="rect">
            <a:avLst/>
          </a:prstGeom>
        </p:spPr>
        <p:txBody>
          <a:bodyPr anchor="t" rtlCol="false" tIns="0" lIns="0" bIns="0" rIns="0">
            <a:spAutoFit/>
          </a:bodyPr>
          <a:lstStyle/>
          <a:p>
            <a:pPr algn="l" marL="453390" indent="-226695" lvl="1">
              <a:lnSpc>
                <a:spcPts val="3255"/>
              </a:lnSpc>
              <a:buFont typeface="Arial"/>
              <a:buChar char="•"/>
            </a:pPr>
            <a:r>
              <a:rPr lang="en-US" sz="2100">
                <a:solidFill>
                  <a:srgbClr val="3D3D3D"/>
                </a:solidFill>
                <a:latin typeface="Canva Sans"/>
                <a:ea typeface="Canva Sans"/>
                <a:cs typeface="Canva Sans"/>
                <a:sym typeface="Canva Sans"/>
              </a:rPr>
              <a:t>Improved air quality</a:t>
            </a:r>
          </a:p>
          <a:p>
            <a:pPr algn="l" marL="453390" indent="-226695" lvl="1">
              <a:lnSpc>
                <a:spcPts val="3255"/>
              </a:lnSpc>
              <a:buFont typeface="Arial"/>
              <a:buChar char="•"/>
            </a:pPr>
            <a:r>
              <a:rPr lang="en-US" sz="2100">
                <a:solidFill>
                  <a:srgbClr val="3D3D3D"/>
                </a:solidFill>
                <a:latin typeface="Canva Sans"/>
                <a:ea typeface="Canva Sans"/>
                <a:cs typeface="Canva Sans"/>
                <a:sym typeface="Canva Sans"/>
              </a:rPr>
              <a:t>Reduction in health issues related to fossil fuel pollution</a:t>
            </a:r>
          </a:p>
        </p:txBody>
      </p:sp>
      <p:sp>
        <p:nvSpPr>
          <p:cNvPr name="TextBox 18" id="18"/>
          <p:cNvSpPr txBox="true"/>
          <p:nvPr/>
        </p:nvSpPr>
        <p:spPr>
          <a:xfrm rot="0">
            <a:off x="2593839" y="6727157"/>
            <a:ext cx="2206589" cy="323215"/>
          </a:xfrm>
          <a:prstGeom prst="rect">
            <a:avLst/>
          </a:prstGeom>
        </p:spPr>
        <p:txBody>
          <a:bodyPr anchor="t" rtlCol="false" tIns="0" lIns="0" bIns="0" rIns="0">
            <a:spAutoFit/>
          </a:bodyPr>
          <a:lstStyle/>
          <a:p>
            <a:pPr algn="l">
              <a:lnSpc>
                <a:spcPts val="2659"/>
              </a:lnSpc>
              <a:spcBef>
                <a:spcPct val="0"/>
              </a:spcBef>
            </a:pPr>
            <a:r>
              <a:rPr lang="en-US" b="true" sz="1899">
                <a:solidFill>
                  <a:srgbClr val="000000"/>
                </a:solidFill>
                <a:latin typeface="Canva Sans Bold"/>
                <a:ea typeface="Canva Sans Bold"/>
                <a:cs typeface="Canva Sans Bold"/>
                <a:sym typeface="Canva Sans Bold"/>
              </a:rPr>
              <a:t>Health Benefits: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652094" y="2023239"/>
            <a:ext cx="12140341" cy="7235061"/>
          </a:xfrm>
          <a:custGeom>
            <a:avLst/>
            <a:gdLst/>
            <a:ahLst/>
            <a:cxnLst/>
            <a:rect r="r" b="b" t="t" l="l"/>
            <a:pathLst>
              <a:path h="7235061" w="12140341">
                <a:moveTo>
                  <a:pt x="0" y="0"/>
                </a:moveTo>
                <a:lnTo>
                  <a:pt x="12140341" y="0"/>
                </a:lnTo>
                <a:lnTo>
                  <a:pt x="12140341" y="7235061"/>
                </a:lnTo>
                <a:lnTo>
                  <a:pt x="0" y="7235061"/>
                </a:lnTo>
                <a:lnTo>
                  <a:pt x="0" y="0"/>
                </a:lnTo>
                <a:close/>
              </a:path>
            </a:pathLst>
          </a:custGeom>
          <a:blipFill>
            <a:blip r:embed="rId2"/>
            <a:stretch>
              <a:fillRect l="0" t="0" r="0" b="0"/>
            </a:stretch>
          </a:blipFill>
        </p:spPr>
      </p:sp>
      <p:sp>
        <p:nvSpPr>
          <p:cNvPr name="TextBox 3" id="3"/>
          <p:cNvSpPr txBox="true"/>
          <p:nvPr/>
        </p:nvSpPr>
        <p:spPr>
          <a:xfrm rot="0">
            <a:off x="1028700" y="1057275"/>
            <a:ext cx="3246788" cy="364150"/>
          </a:xfrm>
          <a:prstGeom prst="rect">
            <a:avLst/>
          </a:prstGeom>
        </p:spPr>
        <p:txBody>
          <a:bodyPr anchor="t" rtlCol="false" tIns="0" lIns="0" bIns="0" rIns="0">
            <a:spAutoFit/>
          </a:bodyPr>
          <a:lstStyle/>
          <a:p>
            <a:pPr algn="l" marL="0" indent="0" lvl="0">
              <a:lnSpc>
                <a:spcPts val="2746"/>
              </a:lnSpc>
            </a:pPr>
            <a:r>
              <a:rPr lang="en-US" b="true" sz="2615" i="true">
                <a:solidFill>
                  <a:srgbClr val="407A44"/>
                </a:solidFill>
                <a:latin typeface="Canva Sans Bold Italics"/>
                <a:ea typeface="Canva Sans Bold Italics"/>
                <a:cs typeface="Canva Sans Bold Italics"/>
                <a:sym typeface="Canva Sans Bold Italics"/>
              </a:rPr>
              <a:t>CIRCUIT DIAGRAM</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83276" y="1938875"/>
            <a:ext cx="7824186" cy="7319425"/>
            <a:chOff x="0" y="0"/>
            <a:chExt cx="1212171" cy="1133971"/>
          </a:xfrm>
        </p:grpSpPr>
        <p:sp>
          <p:nvSpPr>
            <p:cNvPr name="Freeform 3" id="3"/>
            <p:cNvSpPr/>
            <p:nvPr/>
          </p:nvSpPr>
          <p:spPr>
            <a:xfrm flipH="false" flipV="false" rot="0">
              <a:off x="0" y="0"/>
              <a:ext cx="1212171" cy="1133971"/>
            </a:xfrm>
            <a:custGeom>
              <a:avLst/>
              <a:gdLst/>
              <a:ahLst/>
              <a:cxnLst/>
              <a:rect r="r" b="b" t="t" l="l"/>
              <a:pathLst>
                <a:path h="1133971" w="1212171">
                  <a:moveTo>
                    <a:pt x="22758" y="0"/>
                  </a:moveTo>
                  <a:lnTo>
                    <a:pt x="1189413" y="0"/>
                  </a:lnTo>
                  <a:cubicBezTo>
                    <a:pt x="1201982" y="0"/>
                    <a:pt x="1212171" y="10189"/>
                    <a:pt x="1212171" y="22758"/>
                  </a:cubicBezTo>
                  <a:lnTo>
                    <a:pt x="1212171" y="1111212"/>
                  </a:lnTo>
                  <a:cubicBezTo>
                    <a:pt x="1212171" y="1123781"/>
                    <a:pt x="1201982" y="1133971"/>
                    <a:pt x="1189413" y="1133971"/>
                  </a:cubicBezTo>
                  <a:lnTo>
                    <a:pt x="22758" y="1133971"/>
                  </a:lnTo>
                  <a:cubicBezTo>
                    <a:pt x="10189" y="1133971"/>
                    <a:pt x="0" y="1123781"/>
                    <a:pt x="0" y="1111212"/>
                  </a:cubicBezTo>
                  <a:lnTo>
                    <a:pt x="0" y="22758"/>
                  </a:lnTo>
                  <a:cubicBezTo>
                    <a:pt x="0" y="10189"/>
                    <a:pt x="10189" y="0"/>
                    <a:pt x="22758" y="0"/>
                  </a:cubicBezTo>
                  <a:close/>
                </a:path>
              </a:pathLst>
            </a:custGeom>
            <a:blipFill>
              <a:blip r:embed="rId2"/>
              <a:stretch>
                <a:fillRect l="-20161" t="0" r="-20161" b="0"/>
              </a:stretch>
            </a:blipFill>
          </p:spPr>
        </p:sp>
      </p:grpSp>
      <p:grpSp>
        <p:nvGrpSpPr>
          <p:cNvPr name="Group 4" id="4"/>
          <p:cNvGrpSpPr/>
          <p:nvPr/>
        </p:nvGrpSpPr>
        <p:grpSpPr>
          <a:xfrm rot="0">
            <a:off x="-567310" y="-530267"/>
            <a:ext cx="20975521" cy="13024667"/>
            <a:chOff x="0" y="0"/>
            <a:chExt cx="5524417" cy="3430365"/>
          </a:xfrm>
        </p:grpSpPr>
        <p:sp>
          <p:nvSpPr>
            <p:cNvPr name="Freeform 5" id="5"/>
            <p:cNvSpPr/>
            <p:nvPr/>
          </p:nvSpPr>
          <p:spPr>
            <a:xfrm flipH="false" flipV="false" rot="0">
              <a:off x="0" y="0"/>
              <a:ext cx="5524417" cy="3430365"/>
            </a:xfrm>
            <a:custGeom>
              <a:avLst/>
              <a:gdLst/>
              <a:ahLst/>
              <a:cxnLst/>
              <a:rect r="r" b="b" t="t" l="l"/>
              <a:pathLst>
                <a:path h="3430365" w="5524417">
                  <a:moveTo>
                    <a:pt x="0" y="0"/>
                  </a:moveTo>
                  <a:lnTo>
                    <a:pt x="5524417" y="0"/>
                  </a:lnTo>
                  <a:lnTo>
                    <a:pt x="5524417" y="3430365"/>
                  </a:lnTo>
                  <a:lnTo>
                    <a:pt x="0" y="3430365"/>
                  </a:lnTo>
                  <a:close/>
                </a:path>
              </a:pathLst>
            </a:custGeom>
            <a:solidFill>
              <a:srgbClr val="E5FFDA">
                <a:alpha val="49804"/>
              </a:srgbClr>
            </a:solidFill>
          </p:spPr>
        </p:sp>
        <p:sp>
          <p:nvSpPr>
            <p:cNvPr name="TextBox 6" id="6"/>
            <p:cNvSpPr txBox="true"/>
            <p:nvPr/>
          </p:nvSpPr>
          <p:spPr>
            <a:xfrm>
              <a:off x="0" y="-38100"/>
              <a:ext cx="5524417" cy="3468465"/>
            </a:xfrm>
            <a:prstGeom prst="rect">
              <a:avLst/>
            </a:prstGeom>
          </p:spPr>
          <p:txBody>
            <a:bodyPr anchor="ctr" rtlCol="false" tIns="50800" lIns="50800" bIns="50800" rIns="50800"/>
            <a:lstStyle/>
            <a:p>
              <a:pPr algn="ctr">
                <a:lnSpc>
                  <a:spcPts val="2659"/>
                </a:lnSpc>
              </a:pPr>
            </a:p>
          </p:txBody>
        </p:sp>
      </p:grpSp>
      <p:sp>
        <p:nvSpPr>
          <p:cNvPr name="TextBox 7" id="7"/>
          <p:cNvSpPr txBox="true"/>
          <p:nvPr/>
        </p:nvSpPr>
        <p:spPr>
          <a:xfrm rot="0">
            <a:off x="1028700" y="847725"/>
            <a:ext cx="3246788" cy="707050"/>
          </a:xfrm>
          <a:prstGeom prst="rect">
            <a:avLst/>
          </a:prstGeom>
        </p:spPr>
        <p:txBody>
          <a:bodyPr anchor="t" rtlCol="false" tIns="0" lIns="0" bIns="0" rIns="0">
            <a:spAutoFit/>
          </a:bodyPr>
          <a:lstStyle/>
          <a:p>
            <a:pPr algn="l" marL="0" indent="0" lvl="0">
              <a:lnSpc>
                <a:spcPts val="2746"/>
              </a:lnSpc>
            </a:pPr>
            <a:r>
              <a:rPr lang="en-US" b="true" sz="2615" i="true">
                <a:solidFill>
                  <a:srgbClr val="407A44"/>
                </a:solidFill>
                <a:latin typeface="Canva Sans Bold Italics"/>
                <a:ea typeface="Canva Sans Bold Italics"/>
                <a:cs typeface="Canva Sans Bold Italics"/>
                <a:sym typeface="Canva Sans Bold Italics"/>
              </a:rPr>
              <a:t>WORKING PRINCIPLE</a:t>
            </a:r>
          </a:p>
        </p:txBody>
      </p:sp>
      <p:sp>
        <p:nvSpPr>
          <p:cNvPr name="TextBox 8" id="8"/>
          <p:cNvSpPr txBox="true"/>
          <p:nvPr/>
        </p:nvSpPr>
        <p:spPr>
          <a:xfrm rot="0">
            <a:off x="9478478" y="421851"/>
            <a:ext cx="8308457" cy="8909684"/>
          </a:xfrm>
          <a:prstGeom prst="rect">
            <a:avLst/>
          </a:prstGeom>
        </p:spPr>
        <p:txBody>
          <a:bodyPr anchor="t" rtlCol="false" tIns="0" lIns="0" bIns="0" rIns="0">
            <a:spAutoFit/>
          </a:bodyPr>
          <a:lstStyle/>
          <a:p>
            <a:pPr algn="ctr">
              <a:lnSpc>
                <a:spcPts val="5040"/>
              </a:lnSpc>
            </a:pPr>
            <a:r>
              <a:rPr lang="en-US" sz="3600">
                <a:solidFill>
                  <a:srgbClr val="000000"/>
                </a:solidFill>
                <a:latin typeface="Canva Sans"/>
                <a:ea typeface="Canva Sans"/>
                <a:cs typeface="Canva Sans"/>
                <a:sym typeface="Canva Sans"/>
              </a:rPr>
              <a:t>Two LDR's (Light Dependent Resistor) LDR1 &amp; LDR2 are connected to Analog pins of the Arduino. A solar plate is attached in parallel to the axis of the servo motor and both the sensors are kept on the solar plate. LDRs detect Sunlight and they send a signal to the Arduino, It will guide two Servo Motors to better place the solar panel to maximize its efficiency. The design &amp; the arrangement is done in such a manner that the movement of the sun is from LDR1 to LDR2, as shown in the image below.</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DAGakFfNLC4</dc:identifier>
  <dcterms:modified xsi:type="dcterms:W3CDTF">2011-08-01T06:04:30Z</dcterms:modified>
  <cp:revision>1</cp:revision>
  <dc:title>Solar Panel IoT Project</dc:title>
</cp:coreProperties>
</file>